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8" r:id="rId5"/>
    <p:sldId id="262" r:id="rId6"/>
    <p:sldId id="263" r:id="rId7"/>
    <p:sldId id="264" r:id="rId8"/>
    <p:sldId id="259" r:id="rId9"/>
    <p:sldId id="279" r:id="rId10"/>
    <p:sldId id="266" r:id="rId11"/>
    <p:sldId id="267" r:id="rId12"/>
    <p:sldId id="269" r:id="rId13"/>
    <p:sldId id="260" r:id="rId14"/>
    <p:sldId id="280" r:id="rId15"/>
    <p:sldId id="270" r:id="rId16"/>
    <p:sldId id="271" r:id="rId17"/>
    <p:sldId id="272" r:id="rId18"/>
    <p:sldId id="261" r:id="rId19"/>
    <p:sldId id="273" r:id="rId20"/>
    <p:sldId id="274" r:id="rId21"/>
    <p:sldId id="275" r:id="rId22"/>
    <p:sldId id="276" r:id="rId23"/>
    <p:sldId id="277" r:id="rId24"/>
    <p:sldId id="281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52194-4338-4AAD-A1F7-2D9DE36414D2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E7022-5D53-4EB1-97CB-FA4ED010E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6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239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993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638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088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803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368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741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055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10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583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89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348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624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702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527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944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47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966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053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96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709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238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522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E7022-5D53-4EB1-97CB-FA4ED010EEB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57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867A10-EF20-43E6-95FD-BACCE6475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319E1E9-FBB6-446E-9817-44F161B4D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E21078-544E-4D00-B00C-4818505B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56B913-5E7A-4F0F-B553-3BA5FE88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2EC1C1-B27A-43E1-A291-E22ED654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08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01B521-9B24-4061-9D8C-D1B414F5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6E5BE5-396F-4047-BA4F-9C8794A06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F21ACB-52D7-40C4-97C7-8D3124468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B79572-542E-458E-A882-C578298A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AECEB7-A7BB-4A65-ABBA-7F942843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42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B2D2BCF-17E0-4357-BCED-783CB23BC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3DEFB6-5858-4196-A316-6428F289E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367B3C-5F45-47B8-9BE3-573A04CA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FC0E91-975B-4B8C-8BE2-D4D2EAEA9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290602-0FD9-42C9-8397-749088EE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57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9DA205-6E98-4AB3-8B2A-E886CB94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749C24-2BE0-4EFA-93A1-B6747B240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EB216-3F96-4993-A42B-D8F8C2E86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92E3E8-AFCA-4B5F-9AB9-8D458BDA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3A849A-AC5E-4713-9997-8CCB0580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D0BB2C-3689-4137-A59E-4B19E8330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E029AC-2BE5-47EE-B836-ADAE5EFF3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2FB544-0383-4BCC-9F70-815AD69D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0B13AB-0C1F-4442-93F1-717C36DB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120408-6C1F-453B-855B-DAD9E20E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82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8B460-8244-4B64-980D-C87EBF7C5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49DDB2-9A56-4DD2-B3E0-BF67712AE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281705-FB46-474A-B10F-4FFC9393B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C7AC04-CF8E-41E6-8F46-C0CE9A814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69417A-AB74-4BD5-85BA-9DE12523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92636A-3902-43F9-8489-5D9A829A2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82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52B353-50CE-4D6D-9AFE-1B04CFDD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D9712C-8BBB-4915-9B8C-E5A0CBE1F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DCB6F2E-AABE-4880-92BA-039826159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91BA719-0D07-445D-B645-3E947E6DB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057B7D2-72E6-4BCB-B0B3-820C6E4003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B58523-4592-4A26-A34E-5B71DD18F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AA27BA5-9007-4AD7-88BA-55D935B0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CE2A5CB-54D6-4AF7-9A00-85E51157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94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863EAB-45BF-43AB-AA99-E6006E0C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0558D2-1032-4AD4-B19B-D1731505F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4C4E597-55A0-4984-9616-3788707A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78997C7-F0E7-483E-91BB-2975D09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53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56CB955-1DC1-4140-A11D-9B6AE0E6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2FEAF1E-5136-4A8A-95E0-7E2DA511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E69C8C-BA88-4B93-B884-AFF13283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19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3F0473-C816-452E-8C39-D941BDCA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00336E-AE1D-4D65-B465-80109CB81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B1BE5F-3C9B-4F7B-A12B-B699351E2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3C7C65-783E-443A-93F7-54B016EA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3E22B2-CA89-48F6-9253-7CF5F7A1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9F5839-C755-4F4B-9D2D-DBC01E01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52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B09592-85D7-4B33-B331-A199E378C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1AF6128-763C-4F86-8977-96B31E218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DBC2384-1F13-4BB9-BF73-ECEDC7AEB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BF9B07-18D5-40A2-A33B-C1EF1226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679-0D0B-434E-82CA-2507E49D6CD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C7AAFC-D1DD-4C8A-95B6-8DCDB655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ADE8A0-4D42-42F3-B0B9-15EE47AA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1617-1D73-470B-A16F-F7817D31C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73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10B7FFF-5C66-4308-8577-216432B3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67328C-3FB2-4CA5-BC2F-66D46B378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45356E-8ACD-453C-B30B-CC23DAE97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81679-0D0B-434E-82CA-2507E49D6CD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880A9B-1A26-4417-BAC0-06526ED1E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D1522F-0756-4DCF-9C28-16F93C776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61617-1D73-470B-A16F-F7817D31CA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56333F6-CAA3-41B8-93D6-113224289EEB}"/>
              </a:ext>
            </a:extLst>
          </p:cNvPr>
          <p:cNvSpPr/>
          <p:nvPr userDrawn="1"/>
        </p:nvSpPr>
        <p:spPr>
          <a:xfrm>
            <a:off x="749038" y="413519"/>
            <a:ext cx="10693924" cy="6030962"/>
          </a:xfrm>
          <a:prstGeom prst="rect">
            <a:avLst/>
          </a:prstGeom>
          <a:solidFill>
            <a:srgbClr val="F6FAF4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65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3C2879E-663D-41EF-BB7D-B23930F4DF69}"/>
              </a:ext>
            </a:extLst>
          </p:cNvPr>
          <p:cNvSpPr/>
          <p:nvPr/>
        </p:nvSpPr>
        <p:spPr>
          <a:xfrm>
            <a:off x="3073137" y="1572705"/>
            <a:ext cx="6014301" cy="341564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21DC79-2096-4028-AF19-A974FC1E2F14}"/>
              </a:ext>
            </a:extLst>
          </p:cNvPr>
          <p:cNvSpPr/>
          <p:nvPr/>
        </p:nvSpPr>
        <p:spPr>
          <a:xfrm>
            <a:off x="3216111" y="1725105"/>
            <a:ext cx="5759777" cy="31108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4188C78-5A83-4DA2-BFE6-5D437F0644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34" y="2884602"/>
            <a:ext cx="10760402" cy="36045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C12ACEF-C937-4798-B773-2E2AA25EEACD}"/>
              </a:ext>
            </a:extLst>
          </p:cNvPr>
          <p:cNvSpPr txBox="1"/>
          <p:nvPr/>
        </p:nvSpPr>
        <p:spPr>
          <a:xfrm>
            <a:off x="3650678" y="1395395"/>
            <a:ext cx="341250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9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&#10;" panose="02000603000000000000" pitchFamily="2" charset="-122"/>
                <a:ea typeface="禹卫书法行书简体&#10;" panose="02000603000000000000" pitchFamily="2" charset="-122"/>
              </a:rPr>
              <a:t>春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0BA7A5-AEF5-42B8-AE32-5E897E0CE7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069" y="582975"/>
            <a:ext cx="2777764" cy="221087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A9C8B3-06B1-4B22-AEC3-5547622043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49241" y="430522"/>
            <a:ext cx="6704325" cy="359626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DFD8C66-E7B8-45E2-8408-3BF526F8DB37}"/>
              </a:ext>
            </a:extLst>
          </p:cNvPr>
          <p:cNvSpPr txBox="1"/>
          <p:nvPr/>
        </p:nvSpPr>
        <p:spPr>
          <a:xfrm>
            <a:off x="6481098" y="4134531"/>
            <a:ext cx="307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b="1" spc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：办公资源网</a:t>
            </a:r>
            <a:endParaRPr lang="zh-CN" altLang="en-US" b="1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2851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5462C9E-33E4-4B06-B239-A8B292F4A2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05577" y="474774"/>
            <a:ext cx="6359636" cy="4239758"/>
          </a:xfrm>
          <a:prstGeom prst="rect">
            <a:avLst/>
          </a:prstGeom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336440CB-B015-4689-8B93-99F402E8C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0411" y="791536"/>
            <a:ext cx="25923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 spc="3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春花图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8C113CD-A4BD-4100-A555-427137D2B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489" y="1974016"/>
            <a:ext cx="6237605" cy="36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25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▶桃树、杏树、梨树，你不让我，我不让你，都开满了花赶趟儿。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25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▶红的像火，粉的像霞，白的像雪。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25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▶花里带着甜味儿；闭了眼，树上仿佛已经满是桃儿、杏儿、梨儿。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25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▶花下成千成百的蜜蜂嗡嗡的闹着，大小的蝴蝶飞来飞去。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25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▶野花遍地是：杂样儿，有名字的，没名字的，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25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散在草丛里，像眼睛，像星星，还眨呀眨的。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39FC62E-31B3-4DE3-AE1A-F8828D6BD4AF}"/>
              </a:ext>
            </a:extLst>
          </p:cNvPr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7775C91-8FFD-4E11-BF02-68805761B009}"/>
                </a:ext>
              </a:extLst>
            </p:cNvPr>
            <p:cNvCxnSpPr>
              <a:cxnSpLocks/>
            </p:cNvCxnSpPr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0F4D8C76-CF18-49A1-BA6E-C81949C197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B746646-EB89-47DE-8F10-5F12E8AD7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A33F9EA0-DEC7-4CAD-BE69-766998BDE5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59323" y="1622981"/>
            <a:ext cx="3927835" cy="28627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91CA891-37A6-4501-AEC1-995F13C545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27"/>
          <a:stretch/>
        </p:blipFill>
        <p:spPr>
          <a:xfrm flipH="1">
            <a:off x="3006605" y="3566325"/>
            <a:ext cx="3927835" cy="28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14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F08992-4794-4C59-B035-55237B244559}"/>
              </a:ext>
            </a:extLst>
          </p:cNvPr>
          <p:cNvSpPr txBox="1">
            <a:spLocks/>
          </p:cNvSpPr>
          <p:nvPr/>
        </p:nvSpPr>
        <p:spPr>
          <a:xfrm>
            <a:off x="1570790" y="892276"/>
            <a:ext cx="5450311" cy="7133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春花图</a:t>
            </a:r>
            <a:r>
              <a:rPr lang="en-US" altLang="zh-CN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花争春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2420DF1-613F-4164-974E-24A0019C48AA}"/>
              </a:ext>
            </a:extLst>
          </p:cNvPr>
          <p:cNvGrpSpPr/>
          <p:nvPr/>
        </p:nvGrpSpPr>
        <p:grpSpPr>
          <a:xfrm>
            <a:off x="1220482" y="2245142"/>
            <a:ext cx="4616331" cy="3469858"/>
            <a:chOff x="425569" y="2219742"/>
            <a:chExt cx="4616331" cy="3469858"/>
          </a:xfrm>
        </p:grpSpPr>
        <p:sp>
          <p:nvSpPr>
            <p:cNvPr id="3" name="内容占位符 2">
              <a:extLst>
                <a:ext uri="{FF2B5EF4-FFF2-40B4-BE49-F238E27FC236}">
                  <a16:creationId xmlns:a16="http://schemas.microsoft.com/office/drawing/2014/main" id="{4CA7C652-3EF6-4181-98D3-4483269CAF6D}"/>
                </a:ext>
              </a:extLst>
            </p:cNvPr>
            <p:cNvSpPr txBox="1">
              <a:spLocks/>
            </p:cNvSpPr>
            <p:nvPr/>
          </p:nvSpPr>
          <p:spPr>
            <a:xfrm>
              <a:off x="425569" y="2220913"/>
              <a:ext cx="4616331" cy="346868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accent3"/>
                </a:buClr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景物特点：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Clr>
                  <a:schemeClr val="accent3"/>
                </a:buClr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写法：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Clr>
                  <a:schemeClr val="accent3"/>
                </a:buClr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①写颜色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Clr>
                  <a:schemeClr val="accent3"/>
                </a:buClr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②用感官：视觉、嗅觉、听觉（味觉、触觉）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Clr>
                  <a:schemeClr val="accent3"/>
                </a:buClr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③用修辞：拟人、排比、比喻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Clr>
                  <a:schemeClr val="accent3"/>
                </a:buClr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④虚实结合：眼前现实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脑海中想象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Clr>
                  <a:schemeClr val="accent3"/>
                </a:buClr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⑤动静结合：花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蜜蜂蝴蝶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Clr>
                  <a:schemeClr val="accent3"/>
                </a:buClr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⑥正侧面描写相结合：花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虫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Clr>
                  <a:schemeClr val="accent3"/>
                </a:buClr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⑦方位顺序（空间顺序）：树上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花下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地上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Clr>
                  <a:schemeClr val="accent3"/>
                </a:buClr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⑧明暗结合：像眼睛，像星星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347A7D-A6D0-4A90-A792-D7AC70BC4F30}"/>
                </a:ext>
              </a:extLst>
            </p:cNvPr>
            <p:cNvSpPr txBox="1"/>
            <p:nvPr/>
          </p:nvSpPr>
          <p:spPr>
            <a:xfrm>
              <a:off x="1824038" y="2219742"/>
              <a:ext cx="2441694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春花竞相开放，繁花似锦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3A5B25D-BD2C-4012-8AD3-CBEEFBA126ED}"/>
              </a:ext>
            </a:extLst>
          </p:cNvPr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D99B25B6-6D92-411F-BD62-1EAA22721649}"/>
                </a:ext>
              </a:extLst>
            </p:cNvPr>
            <p:cNvCxnSpPr>
              <a:cxnSpLocks/>
            </p:cNvCxnSpPr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1BF84D9-4A38-4224-96D8-649BB2CAC4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F3FD5B-6471-4CAA-8F72-AB740732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8EECE490-E543-4B57-86CC-A844C8E13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287" y="469900"/>
            <a:ext cx="629602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59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4E4836E8-03A6-4E75-88FC-12CE4D21B5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89" y="2084114"/>
            <a:ext cx="11309022" cy="4478990"/>
          </a:xfrm>
          <a:prstGeom prst="rect">
            <a:avLst/>
          </a:prstGeom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3025D486-9769-47BD-B2C8-E92A3D0E8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7" y="696405"/>
            <a:ext cx="3970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4800" b="1" spc="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春风图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43C7D21-6F05-4528-871B-48C3276C7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775" y="1958975"/>
            <a:ext cx="63214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“吹面不寒杨柳风”，不错的，像母亲的手抚摸着你。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风里带来些新翻的泥土的气息，混着青草味儿，还有各种花的香，都在微微润湿的空气里酝酿。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鸟儿将窠巢安在繁花嫩叶当中，高兴起来了，呼朋引伴地卖弄清脆的喉咙，唱出宛转的曲子，与轻风流水应和着。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牛背上牧童的短笛，这时候也成天在嘹亮地响。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2F761C9-6743-4890-B269-F7508867014C}"/>
              </a:ext>
            </a:extLst>
          </p:cNvPr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B9C501A4-5C12-44E4-A044-E0ADDE2EA3E5}"/>
                </a:ext>
              </a:extLst>
            </p:cNvPr>
            <p:cNvCxnSpPr>
              <a:cxnSpLocks/>
            </p:cNvCxnSpPr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50F92716-FBAD-4491-805E-01E45E6ECD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176FDC9-C0B1-4FE8-8C1F-C924BB6B9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7E8B225E-A396-4FA1-9259-774772907C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09" y="1617618"/>
            <a:ext cx="4267194" cy="426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63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51E296D-56C9-4740-B267-3E6438653ABB}"/>
              </a:ext>
            </a:extLst>
          </p:cNvPr>
          <p:cNvGrpSpPr/>
          <p:nvPr/>
        </p:nvGrpSpPr>
        <p:grpSpPr>
          <a:xfrm>
            <a:off x="4850927" y="1175485"/>
            <a:ext cx="4562574" cy="4562574"/>
            <a:chOff x="4945195" y="857838"/>
            <a:chExt cx="4562574" cy="4562574"/>
          </a:xfrm>
        </p:grpSpPr>
        <p:sp>
          <p:nvSpPr>
            <p:cNvPr id="6" name="流程图: 接点 5">
              <a:extLst>
                <a:ext uri="{FF2B5EF4-FFF2-40B4-BE49-F238E27FC236}">
                  <a16:creationId xmlns:a16="http://schemas.microsoft.com/office/drawing/2014/main" id="{BD0C898C-543D-4CFB-8802-0F3D0D69BA67}"/>
                </a:ext>
              </a:extLst>
            </p:cNvPr>
            <p:cNvSpPr/>
            <p:nvPr/>
          </p:nvSpPr>
          <p:spPr>
            <a:xfrm>
              <a:off x="4945195" y="857838"/>
              <a:ext cx="4562574" cy="4562574"/>
            </a:xfrm>
            <a:prstGeom prst="flowChartConnector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接点 6">
              <a:extLst>
                <a:ext uri="{FF2B5EF4-FFF2-40B4-BE49-F238E27FC236}">
                  <a16:creationId xmlns:a16="http://schemas.microsoft.com/office/drawing/2014/main" id="{0E2BB5BE-C047-41E2-ADD3-EC7294FB1EC4}"/>
                </a:ext>
              </a:extLst>
            </p:cNvPr>
            <p:cNvSpPr/>
            <p:nvPr/>
          </p:nvSpPr>
          <p:spPr>
            <a:xfrm>
              <a:off x="5047320" y="978504"/>
              <a:ext cx="4358324" cy="4358324"/>
            </a:xfrm>
            <a:prstGeom prst="flowChartConnector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92E2EC8-4DDF-4661-94CB-192DBDDBC4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89" y="2084114"/>
            <a:ext cx="11309022" cy="44789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FDFAD43-CD78-4A6E-AE2E-090B210DD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03" y="434024"/>
            <a:ext cx="6101965" cy="447899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A229191-3C19-463F-9D95-0404E275E593}"/>
              </a:ext>
            </a:extLst>
          </p:cNvPr>
          <p:cNvSpPr txBox="1"/>
          <p:nvPr/>
        </p:nvSpPr>
        <p:spPr>
          <a:xfrm>
            <a:off x="5672210" y="2581054"/>
            <a:ext cx="3205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CD9C74C-EDB3-43D0-A5B8-4B9E41CAB8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650" y="454495"/>
            <a:ext cx="3186018" cy="25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B8EF0A9-622C-4FA6-BF45-D87411AE7D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016" y="1242443"/>
            <a:ext cx="6654800" cy="432025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27D60F-A8AF-4F56-9081-C2EA5B3AE4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34" y="2884602"/>
            <a:ext cx="10760402" cy="3604545"/>
          </a:xfrm>
          <a:prstGeom prst="rect">
            <a:avLst/>
          </a:prstGeom>
        </p:spPr>
      </p:pic>
      <p:sp>
        <p:nvSpPr>
          <p:cNvPr id="3" name="标题 4">
            <a:extLst>
              <a:ext uri="{FF2B5EF4-FFF2-40B4-BE49-F238E27FC236}">
                <a16:creationId xmlns:a16="http://schemas.microsoft.com/office/drawing/2014/main" id="{F7BFC96F-2D71-4431-AC20-CCAE2FAE4C28}"/>
              </a:ext>
            </a:extLst>
          </p:cNvPr>
          <p:cNvSpPr txBox="1">
            <a:spLocks/>
          </p:cNvSpPr>
          <p:nvPr/>
        </p:nvSpPr>
        <p:spPr>
          <a:xfrm>
            <a:off x="1465786" y="973188"/>
            <a:ext cx="4902200" cy="812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4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春风图</a:t>
            </a:r>
            <a:r>
              <a:rPr lang="en-US" altLang="zh-CN" sz="4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4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风唱春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E4B5840-6F83-44D6-84EB-52B4D4FE9B08}"/>
              </a:ext>
            </a:extLst>
          </p:cNvPr>
          <p:cNvGrpSpPr/>
          <p:nvPr/>
        </p:nvGrpSpPr>
        <p:grpSpPr>
          <a:xfrm>
            <a:off x="5740203" y="2884602"/>
            <a:ext cx="3063225" cy="1407695"/>
            <a:chOff x="1409700" y="2555876"/>
            <a:chExt cx="3063225" cy="1407695"/>
          </a:xfrm>
        </p:grpSpPr>
        <p:sp>
          <p:nvSpPr>
            <p:cNvPr id="2" name="内容占位符 5">
              <a:extLst>
                <a:ext uri="{FF2B5EF4-FFF2-40B4-BE49-F238E27FC236}">
                  <a16:creationId xmlns:a16="http://schemas.microsoft.com/office/drawing/2014/main" id="{33B5DADB-04A3-4934-8769-F63AF5300222}"/>
                </a:ext>
              </a:extLst>
            </p:cNvPr>
            <p:cNvSpPr txBox="1">
              <a:spLocks/>
            </p:cNvSpPr>
            <p:nvPr/>
          </p:nvSpPr>
          <p:spPr>
            <a:xfrm>
              <a:off x="1409700" y="2573338"/>
              <a:ext cx="3063225" cy="139023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景物特点：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写法：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①运用感官：触觉、嗅觉、听觉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②用修辞：引用、比喻、拟人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1C5B9156-DF36-4C37-B86A-FA63AC486C43}"/>
                </a:ext>
              </a:extLst>
            </p:cNvPr>
            <p:cNvSpPr txBox="1"/>
            <p:nvPr/>
          </p:nvSpPr>
          <p:spPr>
            <a:xfrm>
              <a:off x="2573687" y="2555876"/>
              <a:ext cx="1210588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轻、柔、暖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2FB69F7-5D5E-4930-85A7-5C54F42AD26A}"/>
              </a:ext>
            </a:extLst>
          </p:cNvPr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B40B7CE-209F-4663-81A3-588C72428347}"/>
                </a:ext>
              </a:extLst>
            </p:cNvPr>
            <p:cNvCxnSpPr>
              <a:cxnSpLocks/>
            </p:cNvCxnSpPr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C81B2B1D-5446-4091-A5CF-02722C95BB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FB629B1-B6C2-4D51-B3BD-3A29429D6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596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C183970-31A7-4263-82D2-5D3C1C9E2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203" y="433059"/>
            <a:ext cx="3607484" cy="6012473"/>
          </a:xfrm>
          <a:prstGeom prst="rect">
            <a:avLst/>
          </a:prstGeom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6A7E0DE5-593D-41D1-95D7-0BD8CCF44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213" y="935565"/>
            <a:ext cx="28797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4400" b="1" spc="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春雨图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A304B41-067C-460F-8B55-2910CC86A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2382838"/>
            <a:ext cx="735647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  <a:spcBef>
                <a:spcPct val="50000"/>
              </a:spcBef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雨是最寻常的，一下就是三两天。可别恼。看，像牛毛，像花针，像细丝，密密地斜织着，人家屋顶上全笼着一层薄烟。树叶子却绿得发亮，小草也青得逼你的眼。傍晚时候，上灯了，一点点黄晕的光，烘托出一片安静而和平的夜。乡下去，小路上，石桥边，有撑起伞慢慢走着的人；还有地里工作的农夫，披着蓑戴着笠的。他们的草屋，稀稀疏疏的，在雨里静默着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498D69D-BDCA-449E-B431-C2A973426C5F}"/>
              </a:ext>
            </a:extLst>
          </p:cNvPr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52E3D03F-7382-4B84-84A3-74C8DE1A1634}"/>
                </a:ext>
              </a:extLst>
            </p:cNvPr>
            <p:cNvCxnSpPr>
              <a:cxnSpLocks/>
            </p:cNvCxnSpPr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C7F4208D-C057-4639-95AD-88C934AB42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C930748-CB42-41F8-AB6F-F8FE78A70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9135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A0939BC-AC42-4917-8EC0-98C28A05DB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8274" y="405354"/>
            <a:ext cx="12113817" cy="605861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C940483-4E8E-433E-AD5F-CE615F3DC9F6}"/>
              </a:ext>
            </a:extLst>
          </p:cNvPr>
          <p:cNvSpPr txBox="1">
            <a:spLocks/>
          </p:cNvSpPr>
          <p:nvPr/>
        </p:nvSpPr>
        <p:spPr>
          <a:xfrm>
            <a:off x="1465786" y="1014171"/>
            <a:ext cx="4408356" cy="749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春雨图</a:t>
            </a:r>
            <a:r>
              <a:rPr lang="en-US" altLang="zh-CN" sz="3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雨润春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05D234F-AAB4-4006-A33C-6A3F2DFA38B7}"/>
              </a:ext>
            </a:extLst>
          </p:cNvPr>
          <p:cNvGrpSpPr/>
          <p:nvPr/>
        </p:nvGrpSpPr>
        <p:grpSpPr>
          <a:xfrm>
            <a:off x="1231213" y="2858102"/>
            <a:ext cx="4432300" cy="1889124"/>
            <a:chOff x="457200" y="2212976"/>
            <a:chExt cx="8229600" cy="4360862"/>
          </a:xfrm>
        </p:grpSpPr>
        <p:sp>
          <p:nvSpPr>
            <p:cNvPr id="3" name="内容占位符 2">
              <a:extLst>
                <a:ext uri="{FF2B5EF4-FFF2-40B4-BE49-F238E27FC236}">
                  <a16:creationId xmlns:a16="http://schemas.microsoft.com/office/drawing/2014/main" id="{B093C73C-7FF4-495A-90C0-8D9FF93A86D5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2249488"/>
              <a:ext cx="8229600" cy="432435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景物特点：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写法：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①用修辞：比喻、排比、拟人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②正侧面描写相结合：雨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树叶、小草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③按时间顺序：白天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傍晚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01A202-0ED7-417D-A188-B068CCC18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7827" y="2212976"/>
              <a:ext cx="305724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寻常、绵长、细密、轻盈、湿润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E097073-A818-4672-87B8-975BF43A9C13}"/>
              </a:ext>
            </a:extLst>
          </p:cNvPr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466CE4EF-7E3F-49D4-A2C6-400A275492EA}"/>
                </a:ext>
              </a:extLst>
            </p:cNvPr>
            <p:cNvCxnSpPr>
              <a:cxnSpLocks/>
            </p:cNvCxnSpPr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308F780C-396F-4522-B61F-6E33E86F05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83FBA3F-9624-41AA-AB89-904DEF04B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996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C2BA22B-8A15-41C4-A960-7432C678E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737" y="696405"/>
            <a:ext cx="35136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4000" b="1" spc="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迎春图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CEDD1AA-75B9-4F5B-91AB-FF168201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777" y="2307211"/>
            <a:ext cx="6147710" cy="291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3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上风筝渐渐多了，地上孩子也多了。城里乡下，家家户户，老老小小，他们也赶趟儿似的，一个个都出来了。舒活舒活筋骨，抖擞抖擞精神，各做各的一份事去。“一年之计在于春”，刚起头儿，有的是工夫，有的是希望。 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8FA79EB-1D63-4840-9928-EEB90A19C107}"/>
              </a:ext>
            </a:extLst>
          </p:cNvPr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3237CAF-3D47-40A5-A8D5-FA06DAB78FEF}"/>
                </a:ext>
              </a:extLst>
            </p:cNvPr>
            <p:cNvCxnSpPr>
              <a:cxnSpLocks/>
            </p:cNvCxnSpPr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335C4B15-2161-4F9B-A13A-0890873FF6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C8D38C2-2AD6-4A75-B220-7403C7676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11B6EDD1-D9EB-4539-A988-650F57EA12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213" y="1890786"/>
            <a:ext cx="3571140" cy="38092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D7B26B0-4946-4EE6-9543-0ED19766B1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422" y="-57884"/>
            <a:ext cx="4089766" cy="32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71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51E296D-56C9-4740-B267-3E6438653ABB}"/>
              </a:ext>
            </a:extLst>
          </p:cNvPr>
          <p:cNvGrpSpPr/>
          <p:nvPr/>
        </p:nvGrpSpPr>
        <p:grpSpPr>
          <a:xfrm>
            <a:off x="4850927" y="1175485"/>
            <a:ext cx="4562574" cy="4562574"/>
            <a:chOff x="4945195" y="857838"/>
            <a:chExt cx="4562574" cy="4562574"/>
          </a:xfrm>
        </p:grpSpPr>
        <p:sp>
          <p:nvSpPr>
            <p:cNvPr id="6" name="流程图: 接点 5">
              <a:extLst>
                <a:ext uri="{FF2B5EF4-FFF2-40B4-BE49-F238E27FC236}">
                  <a16:creationId xmlns:a16="http://schemas.microsoft.com/office/drawing/2014/main" id="{BD0C898C-543D-4CFB-8802-0F3D0D69BA67}"/>
                </a:ext>
              </a:extLst>
            </p:cNvPr>
            <p:cNvSpPr/>
            <p:nvPr/>
          </p:nvSpPr>
          <p:spPr>
            <a:xfrm>
              <a:off x="4945195" y="857838"/>
              <a:ext cx="4562574" cy="4562574"/>
            </a:xfrm>
            <a:prstGeom prst="flowChartConnector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接点 6">
              <a:extLst>
                <a:ext uri="{FF2B5EF4-FFF2-40B4-BE49-F238E27FC236}">
                  <a16:creationId xmlns:a16="http://schemas.microsoft.com/office/drawing/2014/main" id="{0E2BB5BE-C047-41E2-ADD3-EC7294FB1EC4}"/>
                </a:ext>
              </a:extLst>
            </p:cNvPr>
            <p:cNvSpPr/>
            <p:nvPr/>
          </p:nvSpPr>
          <p:spPr>
            <a:xfrm>
              <a:off x="5047320" y="978504"/>
              <a:ext cx="4358324" cy="4358324"/>
            </a:xfrm>
            <a:prstGeom prst="flowChartConnector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92E2EC8-4DDF-4661-94CB-192DBDDBC4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89" y="2084114"/>
            <a:ext cx="11309022" cy="44789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FDFAD43-CD78-4A6E-AE2E-090B210DD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03" y="434024"/>
            <a:ext cx="6101965" cy="447899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A229191-3C19-463F-9D95-0404E275E593}"/>
              </a:ext>
            </a:extLst>
          </p:cNvPr>
          <p:cNvSpPr txBox="1"/>
          <p:nvPr/>
        </p:nvSpPr>
        <p:spPr>
          <a:xfrm>
            <a:off x="5672210" y="2581054"/>
            <a:ext cx="3205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CD9C74C-EDB3-43D0-A5B8-4B9E41CAB8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650" y="454495"/>
            <a:ext cx="3186018" cy="25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69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BDCDD8B-2DE9-43CB-BE33-3FD1175C2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424" y="964811"/>
            <a:ext cx="6303392" cy="5336942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DAAAA9E6-553C-4187-8143-28A481562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252" y="2107973"/>
            <a:ext cx="517564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春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是一篇诗意盎然的写景抒情的散文。</a:t>
            </a:r>
          </a:p>
          <a:p>
            <a:pPr>
              <a:lnSpc>
                <a:spcPct val="2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作者用发自内心的真挚情感，选取了春天到来时那些最富有特点也最能体现春天的新鲜、美好、生机和活力的画面，</a:t>
            </a:r>
          </a:p>
          <a:p>
            <a:pPr>
              <a:lnSpc>
                <a:spcPct val="2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用优美诗意的语言，描写了春回大地的景象，</a:t>
            </a:r>
          </a:p>
          <a:p>
            <a:pPr>
              <a:lnSpc>
                <a:spcPct val="2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表现了春天里自然万物勃发的生命力，</a:t>
            </a:r>
          </a:p>
          <a:p>
            <a:pPr>
              <a:lnSpc>
                <a:spcPct val="250000"/>
              </a:lnSpc>
              <a:spcBef>
                <a:spcPct val="50000"/>
              </a:spcBef>
              <a:defRPr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表达了对春天、对生活的热爱。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F5ABBB04-1AB3-496A-ACF7-364896FCA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786" y="964811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</a:t>
            </a:r>
            <a:r>
              <a:rPr lang="en-US" altLang="zh-CN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的主题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7F4BFB7-2C8F-4BFF-9252-BF5A8AD1352E}"/>
              </a:ext>
            </a:extLst>
          </p:cNvPr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9ADC4134-9A3F-4A2E-A14C-275514DE4763}"/>
                </a:ext>
              </a:extLst>
            </p:cNvPr>
            <p:cNvCxnSpPr>
              <a:cxnSpLocks/>
            </p:cNvCxnSpPr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D84682A-4176-46BB-BA55-B190633241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8CFE59-50AE-4839-9648-534801984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820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CEBE563-8611-42E6-B490-3E7C37EC0A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2" y="705701"/>
            <a:ext cx="4292340" cy="572311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9F8079A-28F7-40AC-B980-D28F24D25C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29" y="3429000"/>
            <a:ext cx="10529740" cy="34073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171D26F-6741-4FB5-90AE-93E31A9F31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031" y="188536"/>
            <a:ext cx="3186018" cy="253581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27BE8E1-BEEE-49E4-A3EE-80BB89044EE4}"/>
              </a:ext>
            </a:extLst>
          </p:cNvPr>
          <p:cNvSpPr txBox="1"/>
          <p:nvPr/>
        </p:nvSpPr>
        <p:spPr>
          <a:xfrm>
            <a:off x="1197204" y="1436436"/>
            <a:ext cx="2221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9" name="流程图: 接点 8">
            <a:extLst>
              <a:ext uri="{FF2B5EF4-FFF2-40B4-BE49-F238E27FC236}">
                <a16:creationId xmlns:a16="http://schemas.microsoft.com/office/drawing/2014/main" id="{D3F31064-5685-4B5D-B66A-B1D1CE0C994E}"/>
              </a:ext>
            </a:extLst>
          </p:cNvPr>
          <p:cNvSpPr/>
          <p:nvPr/>
        </p:nvSpPr>
        <p:spPr>
          <a:xfrm>
            <a:off x="5489544" y="1349207"/>
            <a:ext cx="678718" cy="67871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01</a:t>
            </a:r>
            <a:endParaRPr lang="zh-CN" altLang="en-US" b="1" dirty="0"/>
          </a:p>
        </p:txBody>
      </p:sp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D398A5A7-7FA7-4BD5-814F-D8459F8E0B13}"/>
              </a:ext>
            </a:extLst>
          </p:cNvPr>
          <p:cNvSpPr/>
          <p:nvPr/>
        </p:nvSpPr>
        <p:spPr>
          <a:xfrm>
            <a:off x="5489544" y="2235327"/>
            <a:ext cx="678718" cy="67871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02</a:t>
            </a:r>
            <a:endParaRPr lang="zh-CN" altLang="en-US" b="1" dirty="0"/>
          </a:p>
        </p:txBody>
      </p:sp>
      <p:sp>
        <p:nvSpPr>
          <p:cNvPr id="11" name="流程图: 接点 10">
            <a:extLst>
              <a:ext uri="{FF2B5EF4-FFF2-40B4-BE49-F238E27FC236}">
                <a16:creationId xmlns:a16="http://schemas.microsoft.com/office/drawing/2014/main" id="{8A016A69-7810-4689-A636-B2E7F50D6F14}"/>
              </a:ext>
            </a:extLst>
          </p:cNvPr>
          <p:cNvSpPr/>
          <p:nvPr/>
        </p:nvSpPr>
        <p:spPr>
          <a:xfrm>
            <a:off x="5489544" y="3121447"/>
            <a:ext cx="678718" cy="67871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03</a:t>
            </a:r>
            <a:endParaRPr lang="zh-CN" altLang="en-US" b="1" dirty="0"/>
          </a:p>
        </p:txBody>
      </p:sp>
      <p:sp>
        <p:nvSpPr>
          <p:cNvPr id="12" name="流程图: 接点 11">
            <a:extLst>
              <a:ext uri="{FF2B5EF4-FFF2-40B4-BE49-F238E27FC236}">
                <a16:creationId xmlns:a16="http://schemas.microsoft.com/office/drawing/2014/main" id="{50320F2A-9C39-4E31-95DF-88E5257DD373}"/>
              </a:ext>
            </a:extLst>
          </p:cNvPr>
          <p:cNvSpPr/>
          <p:nvPr/>
        </p:nvSpPr>
        <p:spPr>
          <a:xfrm>
            <a:off x="5489544" y="3945507"/>
            <a:ext cx="678718" cy="67871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04</a:t>
            </a:r>
            <a:endParaRPr lang="zh-CN" altLang="en-US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3454E7B-6ABE-4739-B9F1-3AB8C389AA4B}"/>
              </a:ext>
            </a:extLst>
          </p:cNvPr>
          <p:cNvSpPr txBox="1"/>
          <p:nvPr/>
        </p:nvSpPr>
        <p:spPr>
          <a:xfrm>
            <a:off x="6504399" y="1503900"/>
            <a:ext cx="23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3C6FD0-5004-471F-93A5-4CDD4C1034D3}"/>
              </a:ext>
            </a:extLst>
          </p:cNvPr>
          <p:cNvSpPr txBox="1"/>
          <p:nvPr/>
        </p:nvSpPr>
        <p:spPr>
          <a:xfrm>
            <a:off x="6504399" y="2366531"/>
            <a:ext cx="23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48B16C4-2DAA-4859-9D4F-57C4269A5BCF}"/>
              </a:ext>
            </a:extLst>
          </p:cNvPr>
          <p:cNvSpPr txBox="1"/>
          <p:nvPr/>
        </p:nvSpPr>
        <p:spPr>
          <a:xfrm>
            <a:off x="6536005" y="3255851"/>
            <a:ext cx="23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E3FCBB6-9168-4CAE-929A-4AE1CE8CD974}"/>
              </a:ext>
            </a:extLst>
          </p:cNvPr>
          <p:cNvSpPr txBox="1"/>
          <p:nvPr/>
        </p:nvSpPr>
        <p:spPr>
          <a:xfrm>
            <a:off x="6504399" y="4100200"/>
            <a:ext cx="23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</p:spTree>
    <p:extLst>
      <p:ext uri="{BB962C8B-B14F-4D97-AF65-F5344CB8AC3E}">
        <p14:creationId xmlns:p14="http://schemas.microsoft.com/office/powerpoint/2010/main" val="30889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4366223-4B48-474B-9F6A-E78277036B74}"/>
              </a:ext>
            </a:extLst>
          </p:cNvPr>
          <p:cNvSpPr/>
          <p:nvPr/>
        </p:nvSpPr>
        <p:spPr>
          <a:xfrm>
            <a:off x="2356701" y="1236996"/>
            <a:ext cx="7475456" cy="437195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4E9A9EA-41FC-445C-BFF3-D1BB91AB5D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5" y="2727672"/>
            <a:ext cx="5041402" cy="50414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DE6ACCD-9ED4-416D-BE0F-5588FEB3C9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422" y="-57884"/>
            <a:ext cx="4089766" cy="3255120"/>
          </a:xfrm>
          <a:prstGeom prst="rect">
            <a:avLst/>
          </a:prstGeom>
        </p:spPr>
      </p:pic>
      <p:sp>
        <p:nvSpPr>
          <p:cNvPr id="2" name="内容占位符 2">
            <a:extLst>
              <a:ext uri="{FF2B5EF4-FFF2-40B4-BE49-F238E27FC236}">
                <a16:creationId xmlns:a16="http://schemas.microsoft.com/office/drawing/2014/main" id="{09DFBDC7-AC7F-48DB-9F6F-3A08169A1E17}"/>
              </a:ext>
            </a:extLst>
          </p:cNvPr>
          <p:cNvSpPr txBox="1">
            <a:spLocks/>
          </p:cNvSpPr>
          <p:nvPr/>
        </p:nvSpPr>
        <p:spPr>
          <a:xfrm>
            <a:off x="2454827" y="1321839"/>
            <a:ext cx="7282346" cy="421432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lnSpc>
                <a:spcPct val="250000"/>
              </a:lnSpc>
              <a:buNone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一夜之间，春风来了。忽然从塞外的苍苍草原，莽莽沙漠，滚滚而来。从关外扑过山头，漫过山梁，插山沟，灌山口，呜呜吹号，哄哄呼啸，飞沙走石。扑在窗户上，撒拉撒拉；扑在人脸上，如无数针扎。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林斤澜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春风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marL="36576" indent="0">
              <a:lnSpc>
                <a:spcPct val="250000"/>
              </a:lnSpc>
              <a:buNone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吹面不寒杨柳风”，不错的，像母亲的手抚摸着你。风里带来些新翻的泥土的气息，混着青草味儿，还有各种花的香，都在微微润湿的空气里酝酿。鸟儿将窠巢安在繁花嫩叶当中，高兴起来了，呼朋引伴地卖弄清脆的喉咙，唱出宛转的曲子，与轻风流水应和着。牛背上牧童的短笛，这时候也成天在嘹亮地响。</a:t>
            </a:r>
          </a:p>
          <a:p>
            <a:pPr marL="36576" indent="0">
              <a:lnSpc>
                <a:spcPct val="250000"/>
              </a:lnSpc>
              <a:buNone/>
              <a:defRPr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3355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8A3687DB-C348-426F-B848-D337DD09F867}"/>
              </a:ext>
            </a:extLst>
          </p:cNvPr>
          <p:cNvSpPr txBox="1">
            <a:spLocks/>
          </p:cNvSpPr>
          <p:nvPr/>
        </p:nvSpPr>
        <p:spPr>
          <a:xfrm>
            <a:off x="1341945" y="784225"/>
            <a:ext cx="6717973" cy="52895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Clr>
                <a:schemeClr val="accent3"/>
              </a:buClr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花朵儿一串挨着一串，一朵挨着一朵，彼此推着挤着，好不活泼热闹！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50000"/>
              </a:lnSpc>
              <a:buClr>
                <a:schemeClr val="accent3"/>
              </a:buClr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“我在开花！”它们在笑。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50000"/>
              </a:lnSpc>
              <a:buClr>
                <a:schemeClr val="accent3"/>
              </a:buClr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“我在开花！”它们嚷嚷。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50000"/>
              </a:lnSpc>
              <a:buClr>
                <a:schemeClr val="accent3"/>
              </a:buClr>
              <a:buNone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——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宗璞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紫藤萝瀑布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marL="0" indent="0">
              <a:lnSpc>
                <a:spcPct val="250000"/>
              </a:lnSpc>
              <a:buClr>
                <a:schemeClr val="accent3"/>
              </a:buClr>
              <a:buNone/>
              <a:defRPr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桃树、杏树、梨树，你不让我，我不让你，都开满了花赶趟儿。红的像火，粉的像霞，白的像雪。花里带着甜味；闭了眼，树上仿佛已经满是桃儿、杏儿、梨儿。花下成千成百的蜜蜂嗡嗡的闹着，大小的蝴蝶飞来飞去。野花遍地是：杂样儿，有名字的，没名字的，散在草丛里，像眼睛，像星星，还眨呀眨的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DB1D3-4531-4C74-A284-8113B8E710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918" y="835146"/>
            <a:ext cx="3151638" cy="518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3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024890A-B8F1-44F4-8A0E-9A3FCBE5BC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59090" y="403055"/>
            <a:ext cx="8094472" cy="437391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ECA892F-D3AC-4C1C-AEA3-14F0E94CD2F0}"/>
              </a:ext>
            </a:extLst>
          </p:cNvPr>
          <p:cNvSpPr txBox="1">
            <a:spLocks/>
          </p:cNvSpPr>
          <p:nvPr/>
        </p:nvSpPr>
        <p:spPr>
          <a:xfrm>
            <a:off x="1633494" y="890833"/>
            <a:ext cx="2427401" cy="754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4000" b="1" spc="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改写：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AE71BD-8C6A-429A-93BF-809EEEBE19AD}"/>
              </a:ext>
            </a:extLst>
          </p:cNvPr>
          <p:cNvSpPr txBox="1">
            <a:spLocks/>
          </p:cNvSpPr>
          <p:nvPr/>
        </p:nvSpPr>
        <p:spPr>
          <a:xfrm>
            <a:off x="1231213" y="2428973"/>
            <a:ext cx="8507412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桃树、杏树、梨树，你不让我，我不让你，都开满了花赶趟儿。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0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“看我，开得多么红艳，红得像那燃烧的火焰呢！”桃花在笑。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0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“看我看我，粉粉的，像那满天的彩霞！”杏花在叫。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0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“还是看我吧，那么白，不就像那白雪一样吗！”梨花不甘示弱。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0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4109E0C-F951-45A1-8A2D-8A36101EE6E9}"/>
              </a:ext>
            </a:extLst>
          </p:cNvPr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B358317E-B516-46C0-AB1C-DC801BB425BC}"/>
                </a:ext>
              </a:extLst>
            </p:cNvPr>
            <p:cNvCxnSpPr>
              <a:cxnSpLocks/>
            </p:cNvCxnSpPr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FE957B4A-5485-477C-ABB8-A30EF62C94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1942A7A-8220-4B22-940F-7D31705C3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5859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105B336B-35F1-4870-A4CA-9631E9D9D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36988" y="415170"/>
            <a:ext cx="6724874" cy="4936220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82D1D12-FE10-417F-A908-C56D24E55C8D}"/>
              </a:ext>
            </a:extLst>
          </p:cNvPr>
          <p:cNvSpPr txBox="1">
            <a:spLocks/>
          </p:cNvSpPr>
          <p:nvPr/>
        </p:nvSpPr>
        <p:spPr>
          <a:xfrm>
            <a:off x="1779539" y="675481"/>
            <a:ext cx="8229600" cy="5507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Tx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把爱心带给他人</a:t>
            </a:r>
            <a:endParaRPr lang="en-US" altLang="zh-CN" sz="2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Tx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爱心是冬日里的一缕阳光，驱散了凛冽的寒霜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爱心是久旱后的一场甘霖，滋润了龟裂的心田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爱心是汪洋中的一个航标，指明了新生的希望。爱心，不仅要给自己，更应该把它带给他人。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Tx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我和青春有个约会</a:t>
            </a:r>
            <a:endParaRPr lang="en-US" altLang="zh-CN" sz="2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Tx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青春，是三月争奇斗艳的花朵，是七月缤纷的太阳雨，是十月灼人的红叶；是喷雾的旭日，是竞发的百舸，是搏击长空的雄鹰；是弹着欢乐的琴弦，是一路坎坷，一路执著地奔向大海的小溪，是挺直了躯干，舒展了满怀的葱茏，热烈地拥抱蓝天的白杨。 而我，就和这昂扬的青春有个约会。                          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C83A330-C468-4C75-BEAD-0C71EC2BABCA}"/>
              </a:ext>
            </a:extLst>
          </p:cNvPr>
          <p:cNvGrpSpPr/>
          <p:nvPr/>
        </p:nvGrpSpPr>
        <p:grpSpPr>
          <a:xfrm>
            <a:off x="1534914" y="722615"/>
            <a:ext cx="3319890" cy="857839"/>
            <a:chOff x="856184" y="838986"/>
            <a:chExt cx="3319890" cy="857839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2816AE63-BFF4-45E1-AAA3-AEE76B086649}"/>
                </a:ext>
              </a:extLst>
            </p:cNvPr>
            <p:cNvCxnSpPr>
              <a:cxnSpLocks/>
            </p:cNvCxnSpPr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3FDB7EA-52D9-4820-AAC5-9853746EFA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1BBC224-B499-447A-A0D4-B9751E480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C8100B0-DB2B-44B4-89A4-59575C8DC7BF}"/>
              </a:ext>
            </a:extLst>
          </p:cNvPr>
          <p:cNvGrpSpPr/>
          <p:nvPr/>
        </p:nvGrpSpPr>
        <p:grpSpPr>
          <a:xfrm>
            <a:off x="1534914" y="3221609"/>
            <a:ext cx="3319890" cy="857839"/>
            <a:chOff x="856184" y="838986"/>
            <a:chExt cx="3319890" cy="857839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F453AEE4-F3B0-4137-AA68-489B06F76467}"/>
                </a:ext>
              </a:extLst>
            </p:cNvPr>
            <p:cNvCxnSpPr>
              <a:cxnSpLocks/>
            </p:cNvCxnSpPr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54B617D-8BBA-420D-AD56-723CF01214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9228E5E-3E2E-4A7C-AB99-83DFA4FC6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7170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A188B39-7609-4840-9C35-2BFB33786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45" y="326253"/>
            <a:ext cx="10710422" cy="612636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D9AB2D9-12BB-4718-A160-5C9834CD539B}"/>
              </a:ext>
            </a:extLst>
          </p:cNvPr>
          <p:cNvSpPr txBox="1"/>
          <p:nvPr/>
        </p:nvSpPr>
        <p:spPr>
          <a:xfrm>
            <a:off x="2865749" y="2243579"/>
            <a:ext cx="67967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181736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51E296D-56C9-4740-B267-3E6438653ABB}"/>
              </a:ext>
            </a:extLst>
          </p:cNvPr>
          <p:cNvGrpSpPr/>
          <p:nvPr/>
        </p:nvGrpSpPr>
        <p:grpSpPr>
          <a:xfrm>
            <a:off x="4850927" y="1175485"/>
            <a:ext cx="4562574" cy="4562574"/>
            <a:chOff x="4945195" y="857838"/>
            <a:chExt cx="4562574" cy="4562574"/>
          </a:xfrm>
        </p:grpSpPr>
        <p:sp>
          <p:nvSpPr>
            <p:cNvPr id="6" name="流程图: 接点 5">
              <a:extLst>
                <a:ext uri="{FF2B5EF4-FFF2-40B4-BE49-F238E27FC236}">
                  <a16:creationId xmlns:a16="http://schemas.microsoft.com/office/drawing/2014/main" id="{BD0C898C-543D-4CFB-8802-0F3D0D69BA67}"/>
                </a:ext>
              </a:extLst>
            </p:cNvPr>
            <p:cNvSpPr/>
            <p:nvPr/>
          </p:nvSpPr>
          <p:spPr>
            <a:xfrm>
              <a:off x="4945195" y="857838"/>
              <a:ext cx="4562574" cy="4562574"/>
            </a:xfrm>
            <a:prstGeom prst="flowChartConnector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接点 6">
              <a:extLst>
                <a:ext uri="{FF2B5EF4-FFF2-40B4-BE49-F238E27FC236}">
                  <a16:creationId xmlns:a16="http://schemas.microsoft.com/office/drawing/2014/main" id="{0E2BB5BE-C047-41E2-ADD3-EC7294FB1EC4}"/>
                </a:ext>
              </a:extLst>
            </p:cNvPr>
            <p:cNvSpPr/>
            <p:nvPr/>
          </p:nvSpPr>
          <p:spPr>
            <a:xfrm>
              <a:off x="5047320" y="978504"/>
              <a:ext cx="4358324" cy="4358324"/>
            </a:xfrm>
            <a:prstGeom prst="flowChartConnector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92E2EC8-4DDF-4661-94CB-192DBDDBC4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89" y="2084114"/>
            <a:ext cx="11309022" cy="44789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FDFAD43-CD78-4A6E-AE2E-090B210DD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03" y="434024"/>
            <a:ext cx="6101965" cy="447899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A229191-3C19-463F-9D95-0404E275E593}"/>
              </a:ext>
            </a:extLst>
          </p:cNvPr>
          <p:cNvSpPr txBox="1"/>
          <p:nvPr/>
        </p:nvSpPr>
        <p:spPr>
          <a:xfrm>
            <a:off x="5672210" y="2581054"/>
            <a:ext cx="3205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CD9C74C-EDB3-43D0-A5B8-4B9E41CAB8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650" y="454495"/>
            <a:ext cx="3186018" cy="25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11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C3C940B-256E-4D25-B609-EC3CC08D32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422" y="-57884"/>
            <a:ext cx="4089766" cy="3255120"/>
          </a:xfrm>
          <a:prstGeom prst="rect">
            <a:avLst/>
          </a:prstGeom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8DC6A7BE-3C1D-42BD-B895-C8A080A1F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862" y="1344351"/>
            <a:ext cx="2665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kumimoji="1" lang="zh-CN" altLang="en-US" sz="4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朱自清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B2CCC83-66FB-45B0-A23E-018FD78D4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513" y="2545488"/>
            <a:ext cx="5057300" cy="251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朱自清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(1898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1948),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字佩弦，江苏扬州人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kumimoji="1" lang="zh-CN" altLang="en-US" sz="16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现代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散文家、诗人、学者、民主战士。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主要作品有</a:t>
            </a:r>
            <a:r>
              <a:rPr kumimoji="1" lang="zh-CN" altLang="en-US" sz="16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诗文集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踪迹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sz="16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散文集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背影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《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欧游杂记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你我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以及一些</a:t>
            </a:r>
            <a:r>
              <a:rPr kumimoji="1" lang="zh-CN" altLang="en-US" sz="16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文艺论著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kumimoji="1" lang="zh-CN" altLang="en-US" sz="16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散文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代表作有：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绿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春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荷塘月色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背影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DFEF3E-055E-48AE-9186-469DB41AF9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69" y="1018095"/>
            <a:ext cx="5086058" cy="542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23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FACDAA2-0090-4FBC-84E4-57343D18BF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956" y="908410"/>
            <a:ext cx="5405860" cy="5538248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06B8D669-F607-49C1-B2CC-2F5F1EAAF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618" y="908410"/>
            <a:ext cx="5761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名家论朱自清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FDA11E4-B8A2-4051-A59E-49685133B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213" y="2055731"/>
            <a:ext cx="5761038" cy="360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朱自清虽是一个诗人，可是他的散文仍能满贮着那一种诗意。文学研究会的散文作家中，除冰心女士外，文章之美，要算他。                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郁达夫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谈到文体的完美，文字的会写语言，朱自清先生该 是首先被提及的。      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叶圣陶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朱自清的成功之处是，善于通过精确的观察，细腻地抒写出对自然景色的内心感受。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林非</a:t>
            </a:r>
          </a:p>
          <a:p>
            <a:pPr indent="457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朱自清的散文是很讲究语言的，哪怕是一个字两个字的问题也绝不放松。可是他的注重语言，绝不是堆砌词藻。                            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朱德熙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0B29AA3-120D-498F-972E-AFFDA8AB564C}"/>
              </a:ext>
            </a:extLst>
          </p:cNvPr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FF89FC5A-D799-404A-AC69-2D7CD24A6618}"/>
                </a:ext>
              </a:extLst>
            </p:cNvPr>
            <p:cNvCxnSpPr>
              <a:cxnSpLocks/>
            </p:cNvCxnSpPr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DB810BF6-F457-4BA0-8399-E60A146C4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7725F0F-ABBB-44E6-B942-4F6633406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5097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5">
            <a:extLst>
              <a:ext uri="{FF2B5EF4-FFF2-40B4-BE49-F238E27FC236}">
                <a16:creationId xmlns:a16="http://schemas.microsoft.com/office/drawing/2014/main" id="{A865B9F4-178B-444B-918B-3F9AEBE2AA33}"/>
              </a:ext>
            </a:extLst>
          </p:cNvPr>
          <p:cNvSpPr txBox="1">
            <a:spLocks/>
          </p:cNvSpPr>
          <p:nvPr/>
        </p:nvSpPr>
        <p:spPr>
          <a:xfrm>
            <a:off x="1231213" y="2346618"/>
            <a:ext cx="6836936" cy="2196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碧玉妆成一树高，万条垂下绿丝绦。不知细叶谁裁出，二月春风似剪刀。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天街小雨润如酥，草色遥看近却无。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春色满园关不住，一枝红杏出墙来。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春眠不觉晓，处处闻啼鸟。夜来风雨声，花落知多少。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沾衣欲湿杏花雨，吹面不寒杨柳风。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春风又绿江南岸，明月何时照我还。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4">
            <a:extLst>
              <a:ext uri="{FF2B5EF4-FFF2-40B4-BE49-F238E27FC236}">
                <a16:creationId xmlns:a16="http://schemas.microsoft.com/office/drawing/2014/main" id="{64753612-05CF-456B-8EDC-261F25982E90}"/>
              </a:ext>
            </a:extLst>
          </p:cNvPr>
          <p:cNvSpPr txBox="1">
            <a:spLocks/>
          </p:cNvSpPr>
          <p:nvPr/>
        </p:nvSpPr>
        <p:spPr>
          <a:xfrm>
            <a:off x="1465786" y="953825"/>
            <a:ext cx="3294668" cy="602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4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有关春的古诗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F666E12-8C09-491D-910A-5B1A70B7E792}"/>
              </a:ext>
            </a:extLst>
          </p:cNvPr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6BEDD36B-F987-4564-A45C-E898FE24D51E}"/>
                </a:ext>
              </a:extLst>
            </p:cNvPr>
            <p:cNvCxnSpPr>
              <a:cxnSpLocks/>
            </p:cNvCxnSpPr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979D41ED-525F-4727-BFAD-96F429DA3E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764AC82-3225-48CB-9AE8-FB7DA70EB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EFB1EDD1-5BF7-4855-8242-55B09BE90E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071" y="23854"/>
            <a:ext cx="3899495" cy="641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4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AE33B0-5F30-4DA8-B6B9-EF2B968C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786" y="947463"/>
            <a:ext cx="79200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仿宋_GB2312" pitchFamily="49" charset="-122"/>
              </a:rPr>
              <a:t>文章思路 </a:t>
            </a:r>
            <a:r>
              <a:rPr kumimoji="1"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仿宋_GB2312" pitchFamily="49" charset="-122"/>
              </a:rPr>
              <a:t>:</a:t>
            </a:r>
            <a:r>
              <a:rPr kumimoji="1" lang="zh-C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仿宋_GB2312" pitchFamily="49" charset="-122"/>
              </a:rPr>
              <a:t>寄予的感情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DEE69E6-7B0E-43AA-BD72-0FB2D2211958}"/>
              </a:ext>
            </a:extLst>
          </p:cNvPr>
          <p:cNvGrpSpPr/>
          <p:nvPr/>
        </p:nvGrpSpPr>
        <p:grpSpPr>
          <a:xfrm>
            <a:off x="5856289" y="1776078"/>
            <a:ext cx="4987835" cy="4268001"/>
            <a:chOff x="369888" y="1268413"/>
            <a:chExt cx="6172200" cy="5281442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2BC07842-C065-4F9A-B161-30D6BE236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88" y="3141664"/>
              <a:ext cx="1138237" cy="1028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4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春</a:t>
              </a:r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2EF5E9F3-6A46-4DC6-9766-02DDB6DFF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813" y="1268413"/>
              <a:ext cx="457200" cy="4897437"/>
            </a:xfrm>
            <a:prstGeom prst="leftBrace">
              <a:avLst>
                <a:gd name="adj1" fmla="val 89265"/>
                <a:gd name="adj2" fmla="val 50000"/>
              </a:avLst>
            </a:prstGeom>
            <a:noFill/>
            <a:ln w="412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433D3275-6AB4-4CDA-8DA3-1FE266175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538" y="1336675"/>
              <a:ext cx="863279" cy="49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盼春</a:t>
              </a: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00FD32A3-BD80-4906-83D6-59733184E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475" y="3425826"/>
              <a:ext cx="863279" cy="49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绘春</a:t>
              </a: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72700667-DD9F-4DFD-BC05-E50CB238A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463" y="5586413"/>
              <a:ext cx="863279" cy="49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赞春</a:t>
              </a: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B314881B-15FF-4E2B-8F71-578CFC1CF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229" y="1385978"/>
              <a:ext cx="1920557" cy="49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kumimoji="1"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热切欣喜）</a:t>
              </a:r>
            </a:p>
          </p:txBody>
        </p:sp>
        <p:sp>
          <p:nvSpPr>
            <p:cNvPr id="9" name="Line 15">
              <a:extLst>
                <a:ext uri="{FF2B5EF4-FFF2-40B4-BE49-F238E27FC236}">
                  <a16:creationId xmlns:a16="http://schemas.microsoft.com/office/drawing/2014/main" id="{7B614D37-82D0-4166-B806-16A25447E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9463" y="1700213"/>
              <a:ext cx="533400" cy="0"/>
            </a:xfrm>
            <a:prstGeom prst="line">
              <a:avLst/>
            </a:prstGeom>
            <a:noFill/>
            <a:ln w="3175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40F96431-EA9B-44C9-8112-695860C26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510" y="5634129"/>
              <a:ext cx="2132807" cy="49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（高昂振奋）</a:t>
              </a:r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7C705759-6550-43AA-B01F-ADD7DF426A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1200" y="5876925"/>
              <a:ext cx="815975" cy="0"/>
            </a:xfrm>
            <a:prstGeom prst="line">
              <a:avLst/>
            </a:prstGeom>
            <a:noFill/>
            <a:ln w="3175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3C94C49A-21F0-4C66-A0CC-137B16B47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838" y="3471160"/>
              <a:ext cx="2762250" cy="49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（喜爱喜悦）</a:t>
              </a:r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D19360EA-3E29-4C04-902E-DBC3BB0AF8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8038" y="3716338"/>
              <a:ext cx="719137" cy="0"/>
            </a:xfrm>
            <a:prstGeom prst="line">
              <a:avLst/>
            </a:prstGeom>
            <a:noFill/>
            <a:ln w="3175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00FD259C-F248-413C-8915-F2EBACAA94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4075" y="1844675"/>
              <a:ext cx="1727200" cy="685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段）</a:t>
              </a:r>
            </a:p>
            <a:p>
              <a:pPr eaLnBrk="1" hangingPunct="1"/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21">
              <a:extLst>
                <a:ext uri="{FF2B5EF4-FFF2-40B4-BE49-F238E27FC236}">
                  <a16:creationId xmlns:a16="http://schemas.microsoft.com/office/drawing/2014/main" id="{68A53CEA-BB37-4554-9202-4BEF9AAAA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150" y="3933825"/>
              <a:ext cx="1728144" cy="4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2—7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段）</a:t>
              </a:r>
            </a:p>
          </p:txBody>
        </p:sp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A0461EE1-5238-4D67-A2B4-078C8CD39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3350" y="6092825"/>
              <a:ext cx="2323236" cy="4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段）</a:t>
              </a:r>
              <a:endParaRPr lang="en-US" altLang="zh-CN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316C290-F570-42C8-841E-4950BBC7BD9D}"/>
              </a:ext>
            </a:extLst>
          </p:cNvPr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FB4E3247-D929-4F1C-8F59-2B753AB7F582}"/>
                </a:ext>
              </a:extLst>
            </p:cNvPr>
            <p:cNvCxnSpPr>
              <a:cxnSpLocks/>
            </p:cNvCxnSpPr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3E6DD5E-9DFD-4BF8-AA0F-29D7458518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764468DD-E55B-4070-8C87-C7989197A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74A04C75-F6C5-4CDB-8C1F-BBC5718C05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15" y="1831027"/>
            <a:ext cx="4729382" cy="45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37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51E296D-56C9-4740-B267-3E6438653ABB}"/>
              </a:ext>
            </a:extLst>
          </p:cNvPr>
          <p:cNvGrpSpPr/>
          <p:nvPr/>
        </p:nvGrpSpPr>
        <p:grpSpPr>
          <a:xfrm>
            <a:off x="4850927" y="1175485"/>
            <a:ext cx="4562574" cy="4562574"/>
            <a:chOff x="4945195" y="857838"/>
            <a:chExt cx="4562574" cy="4562574"/>
          </a:xfrm>
        </p:grpSpPr>
        <p:sp>
          <p:nvSpPr>
            <p:cNvPr id="6" name="流程图: 接点 5">
              <a:extLst>
                <a:ext uri="{FF2B5EF4-FFF2-40B4-BE49-F238E27FC236}">
                  <a16:creationId xmlns:a16="http://schemas.microsoft.com/office/drawing/2014/main" id="{BD0C898C-543D-4CFB-8802-0F3D0D69BA67}"/>
                </a:ext>
              </a:extLst>
            </p:cNvPr>
            <p:cNvSpPr/>
            <p:nvPr/>
          </p:nvSpPr>
          <p:spPr>
            <a:xfrm>
              <a:off x="4945195" y="857838"/>
              <a:ext cx="4562574" cy="4562574"/>
            </a:xfrm>
            <a:prstGeom prst="flowChartConnector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接点 6">
              <a:extLst>
                <a:ext uri="{FF2B5EF4-FFF2-40B4-BE49-F238E27FC236}">
                  <a16:creationId xmlns:a16="http://schemas.microsoft.com/office/drawing/2014/main" id="{0E2BB5BE-C047-41E2-ADD3-EC7294FB1EC4}"/>
                </a:ext>
              </a:extLst>
            </p:cNvPr>
            <p:cNvSpPr/>
            <p:nvPr/>
          </p:nvSpPr>
          <p:spPr>
            <a:xfrm>
              <a:off x="5047320" y="978504"/>
              <a:ext cx="4358324" cy="4358324"/>
            </a:xfrm>
            <a:prstGeom prst="flowChartConnector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92E2EC8-4DDF-4661-94CB-192DBDDBC4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89" y="2084114"/>
            <a:ext cx="11309022" cy="44789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FDFAD43-CD78-4A6E-AE2E-090B210DD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03" y="434024"/>
            <a:ext cx="6101965" cy="447899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A229191-3C19-463F-9D95-0404E275E593}"/>
              </a:ext>
            </a:extLst>
          </p:cNvPr>
          <p:cNvSpPr txBox="1"/>
          <p:nvPr/>
        </p:nvSpPr>
        <p:spPr>
          <a:xfrm>
            <a:off x="5672210" y="2581054"/>
            <a:ext cx="3205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CD9C74C-EDB3-43D0-A5B8-4B9E41CAB8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650" y="454495"/>
            <a:ext cx="3186018" cy="25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7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B449A94-6BE6-4EC5-9F00-ECA16FC5A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815" y="838986"/>
            <a:ext cx="25209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 spc="3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春草图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6222B20-6D7A-4235-B56C-F4F5FE4E2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158" y="2050624"/>
            <a:ext cx="4493538" cy="364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  <a:defRPr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小草偷偷地从土里钻出来，嫩嫩的，绿绿的。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00000"/>
              </a:lnSpc>
              <a:defRPr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园子里，田野里，瞧去，一大片一大片满是的。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00000"/>
              </a:lnSpc>
              <a:defRPr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坐着，躺着，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00000"/>
              </a:lnSpc>
              <a:defRPr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打两个滚，踢几脚球，赛几趟跑，捉几回迷藏。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00000"/>
              </a:lnSpc>
              <a:defRPr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风轻悄悄的，草软绵绵的。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A63424D-8025-49D0-B2B8-2A5A347B4956}"/>
              </a:ext>
            </a:extLst>
          </p:cNvPr>
          <p:cNvGrpSpPr/>
          <p:nvPr/>
        </p:nvGrpSpPr>
        <p:grpSpPr>
          <a:xfrm>
            <a:off x="856184" y="838986"/>
            <a:ext cx="3319890" cy="857839"/>
            <a:chOff x="856184" y="838986"/>
            <a:chExt cx="3319890" cy="85783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DB2309DC-B1A1-4565-81A0-D2D40F22C3F2}"/>
                </a:ext>
              </a:extLst>
            </p:cNvPr>
            <p:cNvCxnSpPr>
              <a:cxnSpLocks/>
            </p:cNvCxnSpPr>
            <p:nvPr/>
          </p:nvCxnSpPr>
          <p:spPr>
            <a:xfrm>
              <a:off x="1231213" y="838986"/>
              <a:ext cx="0" cy="85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67457E2C-FA43-4880-BF92-9280F55E2E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0809" y="1622981"/>
              <a:ext cx="3075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7790EFA-3D9E-4655-BDD3-002958ECA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184" y="973188"/>
              <a:ext cx="609602" cy="650242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4A21FBAA-F26B-4426-A3BC-5E14661CEA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41334" y="973188"/>
            <a:ext cx="8094482" cy="55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41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商务64"/>
</p:tagLst>
</file>

<file path=ppt/theme/theme1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1766</Words>
  <Application>Microsoft Office PowerPoint</Application>
  <PresentationFormat>宽屏</PresentationFormat>
  <Paragraphs>138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 Light</vt:lpstr>
      <vt:lpstr>仿宋_GB2312</vt:lpstr>
      <vt:lpstr>微软雅黑</vt:lpstr>
      <vt:lpstr>禹卫书法行书简体
</vt:lpstr>
      <vt:lpstr>Arial</vt:lpstr>
      <vt:lpstr>Times New Roman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商务64</dc:title>
  <cp:lastModifiedBy>HudunSoft</cp:lastModifiedBy>
  <cp:revision>1</cp:revision>
  <dcterms:created xsi:type="dcterms:W3CDTF">2017-11-28T12:04:59Z</dcterms:created>
  <dcterms:modified xsi:type="dcterms:W3CDTF">2019-03-27T10:21:49Z</dcterms:modified>
</cp:coreProperties>
</file>