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713" r:id="rId2"/>
    <p:sldId id="714" r:id="rId3"/>
    <p:sldId id="715" r:id="rId4"/>
    <p:sldId id="716" r:id="rId5"/>
    <p:sldId id="717" r:id="rId6"/>
    <p:sldId id="718" r:id="rId7"/>
    <p:sldId id="719" r:id="rId8"/>
    <p:sldId id="720" r:id="rId9"/>
    <p:sldId id="721" r:id="rId10"/>
    <p:sldId id="722" r:id="rId11"/>
    <p:sldId id="723" r:id="rId12"/>
    <p:sldId id="724" r:id="rId13"/>
    <p:sldId id="725" r:id="rId14"/>
    <p:sldId id="726" r:id="rId15"/>
    <p:sldId id="727" r:id="rId16"/>
    <p:sldId id="728" r:id="rId17"/>
    <p:sldId id="729" r:id="rId18"/>
    <p:sldId id="730" r:id="rId19"/>
    <p:sldId id="712" r:id="rId20"/>
    <p:sldId id="73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7A8"/>
    <a:srgbClr val="BF1C20"/>
    <a:srgbClr val="FFFFFF"/>
    <a:srgbClr val="291D13"/>
    <a:srgbClr val="C00000"/>
    <a:srgbClr val="E40000"/>
    <a:srgbClr val="235737"/>
    <a:srgbClr val="E1EDC5"/>
    <a:srgbClr val="66CC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38"/>
      </p:cViewPr>
      <p:guideLst>
        <p:guide orient="horz" pos="255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t>2019/8/6</a:t>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t>‹#›</a:t>
            </a:fld>
            <a:endParaRPr lang="zh-CN" altLang="en-US">
              <a:latin typeface="阿里巴巴普惠体 R" panose="00020600040101010101" charset="-122"/>
              <a:ea typeface="阿里巴巴普惠体 R"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defRPr>
            </a:lvl1pPr>
          </a:lstStyle>
          <a:p>
            <a:fld id="{1AC49D05-6128-4D0D-A32A-06A5E73B386C}" type="datetimeFigureOut">
              <a:rPr lang="zh-CN" altLang="en-US" smtClean="0"/>
              <a:t>2019/8/6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mn-cs"/>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0393A-8777-47A3-8FFD-2BA34F37FA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2.png"/><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2019/8/6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2019/8/6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2019/8/6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2019/8/6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尾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R" panose="00020600040101010101" charset="-122"/>
                <a:cs typeface="Arial" panose="020B0604020202020204" pitchFamily="34" charset="0"/>
              </a:rPr>
              <a:t>‹#›</a:t>
            </a:fld>
            <a:endParaRPr kumimoji="1" lang="zh-CN" altLang="en-US" sz="2400" dirty="0">
              <a:solidFill>
                <a:schemeClr val="bg1"/>
              </a:solidFill>
              <a:latin typeface="阿里巴巴普惠体 R" panose="0002060004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2019/8/6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2019/8/6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2019/8/6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2019/8/6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2019/8/6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2019/8/6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2019/8/6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2019/8/6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charset="-122"/>
              </a:defRPr>
            </a:lvl1pPr>
          </a:lstStyle>
          <a:p>
            <a:fld id="{760FBDFE-C587-4B4C-A407-44438C67B59E}" type="datetimeFigureOut">
              <a:rPr lang="zh-CN" altLang="en-US" smtClean="0"/>
              <a:t>2019/8/6</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duotone>
              <a:prstClr val="black"/>
              <a:srgbClr val="CF3C2A">
                <a:tint val="45000"/>
                <a:satMod val="400000"/>
              </a:srgbClr>
            </a:duotone>
          </a:blip>
          <a:stretch>
            <a:fillRect/>
          </a:stretch>
        </p:blipFill>
        <p:spPr>
          <a:xfrm>
            <a:off x="3108307" y="-418640"/>
            <a:ext cx="6191609" cy="4651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778167" y="2326229"/>
            <a:ext cx="2596205" cy="2596205"/>
          </a:xfrm>
          <a:prstGeom prst="rect">
            <a:avLst/>
          </a:prstGeom>
        </p:spPr>
      </p:pic>
      <p:sp>
        <p:nvSpPr>
          <p:cNvPr id="11" name="矩形 10"/>
          <p:cNvSpPr/>
          <p:nvPr/>
        </p:nvSpPr>
        <p:spPr>
          <a:xfrm>
            <a:off x="8149185" y="2326229"/>
            <a:ext cx="3926700" cy="2605695"/>
          </a:xfrm>
          <a:prstGeom prst="rect">
            <a:avLst/>
          </a:prstGeom>
          <a:solidFill>
            <a:srgbClr val="FF78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a:off x="8233283" y="2351997"/>
            <a:ext cx="3843171" cy="2030095"/>
          </a:xfrm>
          <a:prstGeom prst="rect">
            <a:avLst/>
          </a:prstGeom>
        </p:spPr>
        <p:txBody>
          <a:bodyPr wrap="square">
            <a:spAutoFit/>
          </a:bodyPr>
          <a:lstStyle/>
          <a:p>
            <a:pPr eaLnBrk="0" fontAlgn="base" hangingPunct="0">
              <a:lnSpc>
                <a:spcPct val="150000"/>
              </a:lnSpc>
              <a:spcBef>
                <a:spcPct val="0"/>
              </a:spcBef>
              <a:spcAft>
                <a:spcPct val="0"/>
              </a:spcAft>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我国自古以来就有尊师重教的传统，在中国古代，教师一直是备受尊重的职业，汉武帝便是一位尊师有礼的贤君。据</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通鉴</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汉纪三十九</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载，有一天，汉武帝到东郡巡视，顺便去看望自己做太子时的老师，“丙辰，帝东巡，幸东郡，引及门生并郡县掾史并会庭中。</a:t>
            </a:r>
            <a:endParaRPr lang="en-US" altLang="zh-CN" sz="1400" dirty="0">
              <a:solidFill>
                <a:prstClr val="white"/>
              </a:solidFill>
              <a:cs typeface="+mn-ea"/>
              <a:sym typeface="+mn-lt"/>
            </a:endParaRPr>
          </a:p>
        </p:txBody>
      </p:sp>
      <p:pic>
        <p:nvPicPr>
          <p:cNvPr id="14" name="图片 13"/>
          <p:cNvPicPr>
            <a:picLocks noChangeAspect="1"/>
          </p:cNvPicPr>
          <p:nvPr/>
        </p:nvPicPr>
        <p:blipFill>
          <a:blip r:embed="rId4"/>
          <a:stretch>
            <a:fillRect/>
          </a:stretch>
        </p:blipFill>
        <p:spPr>
          <a:xfrm>
            <a:off x="4632819" y="2326229"/>
            <a:ext cx="2907453" cy="2596205"/>
          </a:xfrm>
          <a:prstGeom prst="rect">
            <a:avLst/>
          </a:prstGeom>
        </p:spPr>
      </p:pic>
      <p:sp>
        <p:nvSpPr>
          <p:cNvPr id="9" name="矩形 8"/>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5"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老师辛苦了</a:t>
            </a:r>
          </a:p>
        </p:txBody>
      </p:sp>
      <p:cxnSp>
        <p:nvCxnSpPr>
          <p:cNvPr id="16" name="直接连接符 15"/>
          <p:cNvCxnSpPr>
            <a:endCxn id="15"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5310785" y="0"/>
            <a:ext cx="6595009" cy="6858000"/>
          </a:xfrm>
          <a:prstGeom prst="rect">
            <a:avLst/>
          </a:prstGeom>
        </p:spPr>
      </p:pic>
      <p:sp>
        <p:nvSpPr>
          <p:cNvPr id="7" name="文本框 5"/>
          <p:cNvSpPr txBox="1">
            <a:spLocks noChangeArrowheads="1"/>
          </p:cNvSpPr>
          <p:nvPr/>
        </p:nvSpPr>
        <p:spPr bwMode="auto">
          <a:xfrm>
            <a:off x="2592417" y="2651163"/>
            <a:ext cx="235204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265" dirty="0">
                <a:solidFill>
                  <a:srgbClr val="CF3C2A"/>
                </a:solidFill>
                <a:latin typeface="+mn-lt"/>
                <a:ea typeface="+mn-ea"/>
                <a:cs typeface="+mn-ea"/>
                <a:sym typeface="+mn-lt"/>
              </a:rPr>
              <a:t>师恩似海</a:t>
            </a:r>
            <a:endParaRPr lang="zh-CN" altLang="en-US" sz="4265" b="1" dirty="0">
              <a:solidFill>
                <a:srgbClr val="CF3C2A"/>
              </a:solidFill>
              <a:latin typeface="+mn-lt"/>
              <a:ea typeface="+mn-ea"/>
              <a:cs typeface="+mn-ea"/>
              <a:sym typeface="+mn-lt"/>
            </a:endParaRPr>
          </a:p>
        </p:txBody>
      </p:sp>
      <p:sp>
        <p:nvSpPr>
          <p:cNvPr id="8" name="文本框 6"/>
          <p:cNvSpPr txBox="1">
            <a:spLocks noChangeArrowheads="1"/>
          </p:cNvSpPr>
          <p:nvPr/>
        </p:nvSpPr>
        <p:spPr bwMode="auto">
          <a:xfrm>
            <a:off x="1295609" y="3621053"/>
            <a:ext cx="465264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zh-CN" altLang="en-US" sz="120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蝴蝶效应，使得后汉前期，“天下安平，人无徭役，岁比登稔，百姓殷富，粟斛三十（物价超便宜），牛羊被野。”由此可见，老师一职，由传道授业到改政移风，都有着不可忽视的作用。好在中国社会历来对师者都极为敬重，自古以来就有“教师节”，只是日期不同于现代。</a:t>
            </a:r>
          </a:p>
        </p:txBody>
      </p:sp>
      <p:sp>
        <p:nvSpPr>
          <p:cNvPr id="9" name="文本框 5"/>
          <p:cNvSpPr txBox="1">
            <a:spLocks noChangeArrowheads="1"/>
          </p:cNvSpPr>
          <p:nvPr/>
        </p:nvSpPr>
        <p:spPr bwMode="auto">
          <a:xfrm>
            <a:off x="3412839" y="1953536"/>
            <a:ext cx="7112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735" dirty="0">
                <a:solidFill>
                  <a:srgbClr val="3D7F8E"/>
                </a:solidFill>
                <a:latin typeface="+mn-lt"/>
                <a:ea typeface="+mn-ea"/>
                <a:cs typeface="+mn-ea"/>
                <a:sym typeface="+mn-lt"/>
              </a:rPr>
              <a:t>03</a:t>
            </a:r>
            <a:endParaRPr lang="zh-CN" altLang="en-US" sz="3735" b="1" dirty="0">
              <a:solidFill>
                <a:srgbClr val="3D7F8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5172" y="728984"/>
            <a:ext cx="4245029" cy="6129016"/>
          </a:xfrm>
          <a:prstGeom prst="rect">
            <a:avLst/>
          </a:prstGeom>
        </p:spPr>
      </p:pic>
      <p:sp>
        <p:nvSpPr>
          <p:cNvPr id="29" name="矩形 28"/>
          <p:cNvSpPr/>
          <p:nvPr/>
        </p:nvSpPr>
        <p:spPr>
          <a:xfrm>
            <a:off x="7823925" y="2237828"/>
            <a:ext cx="2570119" cy="1383665"/>
          </a:xfrm>
          <a:prstGeom prst="rect">
            <a:avLst/>
          </a:prstGeom>
        </p:spPr>
        <p:txBody>
          <a:bodyPr wrap="square">
            <a:spAutoFit/>
          </a:bodyPr>
          <a:lstStyle/>
          <a:p>
            <a:pPr>
              <a:lnSpc>
                <a:spcPct val="15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月，教育部党组和全国教育工会分党组“关于建立‘教师节’的报告”送中央书记处并报国务院。</a:t>
            </a:r>
            <a:endParaRPr lang="zh-CN" altLang="en-US" sz="2400">
              <a:solidFill>
                <a:schemeClr val="tx2"/>
              </a:solidFill>
              <a:cs typeface="+mn-ea"/>
              <a:sym typeface="+mn-lt"/>
            </a:endParaRPr>
          </a:p>
        </p:txBody>
      </p:sp>
      <p:sp>
        <p:nvSpPr>
          <p:cNvPr id="30" name="矩形 29"/>
          <p:cNvSpPr/>
          <p:nvPr/>
        </p:nvSpPr>
        <p:spPr>
          <a:xfrm>
            <a:off x="7823925" y="1999257"/>
            <a:ext cx="1132840" cy="378460"/>
          </a:xfrm>
          <a:prstGeom prst="rect">
            <a:avLst/>
          </a:prstGeom>
        </p:spPr>
        <p:txBody>
          <a:bodyPr wrap="none">
            <a:spAutoFit/>
          </a:bodyPr>
          <a:lstStyle/>
          <a:p>
            <a:r>
              <a:rPr lang="zh-CN" altLang="en-US" sz="1865" dirty="0">
                <a:solidFill>
                  <a:schemeClr val="accent2">
                    <a:lumMod val="75000"/>
                  </a:schemeClr>
                </a:solidFill>
                <a:cs typeface="+mn-ea"/>
                <a:sym typeface="+mn-lt"/>
              </a:rPr>
              <a:t>添加文字</a:t>
            </a:r>
            <a:endParaRPr lang="zh-CN" altLang="en-US" sz="1465" dirty="0">
              <a:solidFill>
                <a:schemeClr val="accent2">
                  <a:lumMod val="75000"/>
                </a:schemeClr>
              </a:solidFill>
              <a:cs typeface="+mn-ea"/>
              <a:sym typeface="+mn-lt"/>
            </a:endParaRPr>
          </a:p>
        </p:txBody>
      </p:sp>
      <p:sp>
        <p:nvSpPr>
          <p:cNvPr id="31" name="矩形 30"/>
          <p:cNvSpPr/>
          <p:nvPr/>
        </p:nvSpPr>
        <p:spPr>
          <a:xfrm>
            <a:off x="8749784" y="4214092"/>
            <a:ext cx="2570119" cy="1383030"/>
          </a:xfrm>
          <a:prstGeom prst="rect">
            <a:avLst/>
          </a:prstGeom>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月，国务院总理在全国人大常委会上提出建立教师节的议案，全国人大常委会通过了这一议案，确定每年的</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a:t>
            </a:r>
            <a:endParaRPr lang="zh-CN" altLang="en-US" sz="2400">
              <a:solidFill>
                <a:schemeClr val="tx2"/>
              </a:solidFill>
              <a:cs typeface="+mn-ea"/>
              <a:sym typeface="+mn-lt"/>
            </a:endParaRPr>
          </a:p>
        </p:txBody>
      </p:sp>
      <p:sp>
        <p:nvSpPr>
          <p:cNvPr id="32" name="矩形 31"/>
          <p:cNvSpPr/>
          <p:nvPr/>
        </p:nvSpPr>
        <p:spPr>
          <a:xfrm>
            <a:off x="8749784" y="3975521"/>
            <a:ext cx="1132840" cy="378460"/>
          </a:xfrm>
          <a:prstGeom prst="rect">
            <a:avLst/>
          </a:prstGeom>
        </p:spPr>
        <p:txBody>
          <a:bodyPr wrap="none">
            <a:spAutoFit/>
          </a:bodyPr>
          <a:lstStyle/>
          <a:p>
            <a:r>
              <a:rPr lang="zh-CN" altLang="en-US" sz="1865" dirty="0">
                <a:solidFill>
                  <a:schemeClr val="accent4">
                    <a:lumMod val="75000"/>
                  </a:schemeClr>
                </a:solidFill>
                <a:cs typeface="+mn-ea"/>
                <a:sym typeface="+mn-lt"/>
              </a:rPr>
              <a:t>添加文字</a:t>
            </a:r>
            <a:endParaRPr lang="zh-CN" altLang="en-US" sz="1465" dirty="0">
              <a:solidFill>
                <a:schemeClr val="accent4">
                  <a:lumMod val="75000"/>
                </a:schemeClr>
              </a:solidFill>
              <a:cs typeface="+mn-ea"/>
              <a:sym typeface="+mn-lt"/>
            </a:endParaRPr>
          </a:p>
        </p:txBody>
      </p:sp>
      <p:sp>
        <p:nvSpPr>
          <p:cNvPr id="35" name="矩形 34"/>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36"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师恩似海</a:t>
            </a:r>
          </a:p>
        </p:txBody>
      </p:sp>
      <p:cxnSp>
        <p:nvCxnSpPr>
          <p:cNvPr id="37" name="直接连接符 36"/>
          <p:cNvCxnSpPr>
            <a:endCxn id="36"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32281" y="1716617"/>
            <a:ext cx="2570119" cy="1383030"/>
          </a:xfrm>
          <a:prstGeom prst="rect">
            <a:avLst/>
          </a:prstGeom>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1983</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月，由教育部何东昌部长和方明共同签发的教育部党组和全国教育工会分党组“关于恢复‘教师节’的请示”送中央宣传部</a:t>
            </a:r>
            <a:endParaRPr lang="zh-CN" altLang="en-US" sz="2400">
              <a:solidFill>
                <a:schemeClr val="tx2"/>
              </a:solidFill>
              <a:cs typeface="+mn-ea"/>
              <a:sym typeface="+mn-lt"/>
            </a:endParaRPr>
          </a:p>
        </p:txBody>
      </p:sp>
      <p:sp>
        <p:nvSpPr>
          <p:cNvPr id="40" name="矩形 39"/>
          <p:cNvSpPr/>
          <p:nvPr/>
        </p:nvSpPr>
        <p:spPr>
          <a:xfrm>
            <a:off x="3932281" y="1478047"/>
            <a:ext cx="1132840" cy="378460"/>
          </a:xfrm>
          <a:prstGeom prst="rect">
            <a:avLst/>
          </a:prstGeom>
        </p:spPr>
        <p:txBody>
          <a:bodyPr wrap="none">
            <a:spAutoFit/>
          </a:bodyPr>
          <a:lstStyle/>
          <a:p>
            <a:r>
              <a:rPr lang="zh-CN" altLang="en-US" sz="1865" dirty="0">
                <a:solidFill>
                  <a:schemeClr val="accent2">
                    <a:lumMod val="75000"/>
                  </a:schemeClr>
                </a:solidFill>
                <a:cs typeface="+mn-ea"/>
                <a:sym typeface="+mn-lt"/>
              </a:rPr>
              <a:t>添加文字</a:t>
            </a:r>
            <a:endParaRPr lang="zh-CN" altLang="en-US" sz="1465" dirty="0">
              <a:solidFill>
                <a:schemeClr val="accent2">
                  <a:lumMod val="75000"/>
                </a:schemeClr>
              </a:solidFill>
              <a:cs typeface="+mn-ea"/>
              <a:sym typeface="+mn-lt"/>
            </a:endParaRPr>
          </a:p>
        </p:txBody>
      </p:sp>
      <p:sp>
        <p:nvSpPr>
          <p:cNvPr id="41" name="矩形 40"/>
          <p:cNvSpPr/>
          <p:nvPr/>
        </p:nvSpPr>
        <p:spPr>
          <a:xfrm>
            <a:off x="4858140" y="3692881"/>
            <a:ext cx="2570119" cy="1060450"/>
          </a:xfrm>
          <a:prstGeom prst="rect">
            <a:avLst/>
          </a:prstGeom>
        </p:spPr>
        <p:txBody>
          <a:bodyPr wrap="square">
            <a:spAutoFit/>
          </a:bodyPr>
          <a:lstStyle/>
          <a:p>
            <a:pPr>
              <a:lnSpc>
                <a:spcPct val="15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月，万里、习仲勋等中央领导对教育部党组和全国教育工会分党组的请示圈阅</a:t>
            </a:r>
            <a:endParaRPr lang="zh-CN" altLang="en-US" sz="2400">
              <a:solidFill>
                <a:schemeClr val="tx2"/>
              </a:solidFill>
              <a:cs typeface="+mn-ea"/>
              <a:sym typeface="+mn-lt"/>
            </a:endParaRPr>
          </a:p>
        </p:txBody>
      </p:sp>
      <p:sp>
        <p:nvSpPr>
          <p:cNvPr id="42" name="矩形 41"/>
          <p:cNvSpPr/>
          <p:nvPr/>
        </p:nvSpPr>
        <p:spPr>
          <a:xfrm>
            <a:off x="4858140" y="3454311"/>
            <a:ext cx="1132840" cy="378460"/>
          </a:xfrm>
          <a:prstGeom prst="rect">
            <a:avLst/>
          </a:prstGeom>
        </p:spPr>
        <p:txBody>
          <a:bodyPr wrap="none">
            <a:spAutoFit/>
          </a:bodyPr>
          <a:lstStyle/>
          <a:p>
            <a:r>
              <a:rPr lang="zh-CN" altLang="en-US" sz="1865" dirty="0">
                <a:solidFill>
                  <a:schemeClr val="accent4">
                    <a:lumMod val="75000"/>
                  </a:schemeClr>
                </a:solidFill>
                <a:cs typeface="+mn-ea"/>
                <a:sym typeface="+mn-lt"/>
              </a:rPr>
              <a:t>添加文字</a:t>
            </a:r>
            <a:endParaRPr lang="zh-CN" altLang="en-US" sz="1465" dirty="0">
              <a:solidFill>
                <a:schemeClr val="accent4">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style.rotation</p:attrName>
                                        </p:attrNameLst>
                                      </p:cBhvr>
                                      <p:tavLst>
                                        <p:tav tm="0">
                                          <p:val>
                                            <p:fltVal val="90"/>
                                          </p:val>
                                        </p:tav>
                                        <p:tav tm="100000">
                                          <p:val>
                                            <p:fltVal val="0"/>
                                          </p:val>
                                        </p:tav>
                                      </p:tavLst>
                                    </p:anim>
                                    <p:animEffect transition="in" filter="fade">
                                      <p:cBhvr>
                                        <p:cTn id="28" dur="1000"/>
                                        <p:tgtEl>
                                          <p:spTgt spid="3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fltVal val="0"/>
                                          </p:val>
                                        </p:tav>
                                        <p:tav tm="100000">
                                          <p:val>
                                            <p:strVal val="#ppt_w"/>
                                          </p:val>
                                        </p:tav>
                                      </p:tavLst>
                                    </p:anim>
                                    <p:anim calcmode="lin" valueType="num">
                                      <p:cBhvr>
                                        <p:cTn id="32" dur="1000" fill="hold"/>
                                        <p:tgtEl>
                                          <p:spTgt spid="39"/>
                                        </p:tgtEl>
                                        <p:attrNameLst>
                                          <p:attrName>ppt_h</p:attrName>
                                        </p:attrNameLst>
                                      </p:cBhvr>
                                      <p:tavLst>
                                        <p:tav tm="0">
                                          <p:val>
                                            <p:fltVal val="0"/>
                                          </p:val>
                                        </p:tav>
                                        <p:tav tm="100000">
                                          <p:val>
                                            <p:strVal val="#ppt_h"/>
                                          </p:val>
                                        </p:tav>
                                      </p:tavLst>
                                    </p:anim>
                                    <p:anim calcmode="lin" valueType="num">
                                      <p:cBhvr>
                                        <p:cTn id="33" dur="1000" fill="hold"/>
                                        <p:tgtEl>
                                          <p:spTgt spid="39"/>
                                        </p:tgtEl>
                                        <p:attrNameLst>
                                          <p:attrName>style.rotation</p:attrName>
                                        </p:attrNameLst>
                                      </p:cBhvr>
                                      <p:tavLst>
                                        <p:tav tm="0">
                                          <p:val>
                                            <p:fltVal val="90"/>
                                          </p:val>
                                        </p:tav>
                                        <p:tav tm="100000">
                                          <p:val>
                                            <p:fltVal val="0"/>
                                          </p:val>
                                        </p:tav>
                                      </p:tavLst>
                                    </p:anim>
                                    <p:animEffect transition="in" filter="fade">
                                      <p:cBhvr>
                                        <p:cTn id="34" dur="1000"/>
                                        <p:tgtEl>
                                          <p:spTgt spid="3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1000" fill="hold"/>
                                        <p:tgtEl>
                                          <p:spTgt spid="41"/>
                                        </p:tgtEl>
                                        <p:attrNameLst>
                                          <p:attrName>ppt_w</p:attrName>
                                        </p:attrNameLst>
                                      </p:cBhvr>
                                      <p:tavLst>
                                        <p:tav tm="0">
                                          <p:val>
                                            <p:fltVal val="0"/>
                                          </p:val>
                                        </p:tav>
                                        <p:tav tm="100000">
                                          <p:val>
                                            <p:strVal val="#ppt_w"/>
                                          </p:val>
                                        </p:tav>
                                      </p:tavLst>
                                    </p:anim>
                                    <p:anim calcmode="lin" valueType="num">
                                      <p:cBhvr>
                                        <p:cTn id="44" dur="1000" fill="hold"/>
                                        <p:tgtEl>
                                          <p:spTgt spid="41"/>
                                        </p:tgtEl>
                                        <p:attrNameLst>
                                          <p:attrName>ppt_h</p:attrName>
                                        </p:attrNameLst>
                                      </p:cBhvr>
                                      <p:tavLst>
                                        <p:tav tm="0">
                                          <p:val>
                                            <p:fltVal val="0"/>
                                          </p:val>
                                        </p:tav>
                                        <p:tav tm="100000">
                                          <p:val>
                                            <p:strVal val="#ppt_h"/>
                                          </p:val>
                                        </p:tav>
                                      </p:tavLst>
                                    </p:anim>
                                    <p:anim calcmode="lin" valueType="num">
                                      <p:cBhvr>
                                        <p:cTn id="45" dur="1000" fill="hold"/>
                                        <p:tgtEl>
                                          <p:spTgt spid="41"/>
                                        </p:tgtEl>
                                        <p:attrNameLst>
                                          <p:attrName>style.rotation</p:attrName>
                                        </p:attrNameLst>
                                      </p:cBhvr>
                                      <p:tavLst>
                                        <p:tav tm="0">
                                          <p:val>
                                            <p:fltVal val="90"/>
                                          </p:val>
                                        </p:tav>
                                        <p:tav tm="100000">
                                          <p:val>
                                            <p:fltVal val="0"/>
                                          </p:val>
                                        </p:tav>
                                      </p:tavLst>
                                    </p:anim>
                                    <p:animEffect transition="in" filter="fade">
                                      <p:cBhvr>
                                        <p:cTn id="46" dur="10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 calcmode="lin" valueType="num">
                                      <p:cBhvr>
                                        <p:cTn id="51" dur="1000" fill="hold"/>
                                        <p:tgtEl>
                                          <p:spTgt spid="42"/>
                                        </p:tgtEl>
                                        <p:attrNameLst>
                                          <p:attrName>style.rotation</p:attrName>
                                        </p:attrNameLst>
                                      </p:cBhvr>
                                      <p:tavLst>
                                        <p:tav tm="0">
                                          <p:val>
                                            <p:fltVal val="90"/>
                                          </p:val>
                                        </p:tav>
                                        <p:tav tm="100000">
                                          <p:val>
                                            <p:fltVal val="0"/>
                                          </p:val>
                                        </p:tav>
                                      </p:tavLst>
                                    </p:anim>
                                    <p:animEffect transition="in" filter="fade">
                                      <p:cBhvr>
                                        <p:cTn id="5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6127" y="2433807"/>
            <a:ext cx="6746239" cy="866140"/>
          </a:xfrm>
          <a:prstGeom prst="rect">
            <a:avLst/>
          </a:prstGeom>
        </p:spPr>
        <p:txBody>
          <a:bodyPr wrap="square">
            <a:spAutoFit/>
          </a:bodyPr>
          <a:lstStyle/>
          <a:p>
            <a:pPr>
              <a:lnSpc>
                <a:spcPct val="120000"/>
              </a:lnSpc>
            </a:pPr>
            <a:r>
              <a:rPr lang="zh-CN" altLang="en-US" sz="1400" dirty="0">
                <a:latin typeface="阿里巴巴普惠体 R" panose="00020600040101010101" charset="-122"/>
                <a:ea typeface="阿里巴巴普惠体 R" panose="00020600040101010101" charset="-122"/>
                <a:cs typeface="阿里巴巴普惠体 R" panose="00020600040101010101" charset="-122"/>
                <a:sym typeface="+mn-ea"/>
              </a:rPr>
              <a:t>古代的教师节和孔子有莫大的关系。在汉、晋时期，每到孔子诞辰日（农历</a:t>
            </a:r>
            <a:r>
              <a:rPr lang="en-US" altLang="zh-CN" sz="1400" dirty="0">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1400" dirty="0">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1400" dirty="0">
                <a:latin typeface="阿里巴巴普惠体 R" panose="00020600040101010101" charset="-122"/>
                <a:ea typeface="阿里巴巴普惠体 R" panose="00020600040101010101" charset="-122"/>
                <a:cs typeface="阿里巴巴普惠体 R" panose="00020600040101010101" charset="-122"/>
                <a:sym typeface="+mn-ea"/>
              </a:rPr>
              <a:t>日），皇帝就会率领文武官员去祭拜孔庙，还会请教师们吃饭，当时虽没有确立孔子诞辰日为教师节，但教师已开始享受节日休假、会餐等福利待遇了。</a:t>
            </a:r>
            <a:endParaRPr lang="en-US" altLang="zh-CN" sz="1400">
              <a:solidFill>
                <a:srgbClr val="9B785C"/>
              </a:solidFill>
              <a:cs typeface="+mn-ea"/>
              <a:sym typeface="+mn-lt"/>
            </a:endParaRPr>
          </a:p>
        </p:txBody>
      </p:sp>
      <p:sp>
        <p:nvSpPr>
          <p:cNvPr id="11" name="矩形 10"/>
          <p:cNvSpPr/>
          <p:nvPr/>
        </p:nvSpPr>
        <p:spPr>
          <a:xfrm>
            <a:off x="5106127" y="2024232"/>
            <a:ext cx="2011680" cy="460375"/>
          </a:xfrm>
          <a:prstGeom prst="rect">
            <a:avLst/>
          </a:prstGeom>
        </p:spPr>
        <p:txBody>
          <a:bodyPr wrap="none">
            <a:spAutoFit/>
          </a:bodyPr>
          <a:lstStyle/>
          <a:p>
            <a:r>
              <a:rPr lang="zh-CN" altLang="en-US" sz="2400" dirty="0">
                <a:solidFill>
                  <a:srgbClr val="EB8374"/>
                </a:solidFill>
                <a:cs typeface="+mn-ea"/>
                <a:sym typeface="+mn-lt"/>
              </a:rPr>
              <a:t>添加标题文字</a:t>
            </a:r>
          </a:p>
        </p:txBody>
      </p:sp>
      <p:grpSp>
        <p:nvGrpSpPr>
          <p:cNvPr id="12" name="组合 11"/>
          <p:cNvGrpSpPr/>
          <p:nvPr/>
        </p:nvGrpSpPr>
        <p:grpSpPr>
          <a:xfrm>
            <a:off x="305715" y="2391253"/>
            <a:ext cx="4486901" cy="2936173"/>
            <a:chOff x="205338" y="1678294"/>
            <a:chExt cx="3811460" cy="2494173"/>
          </a:xfrm>
        </p:grpSpPr>
        <p:pic>
          <p:nvPicPr>
            <p:cNvPr id="13" name="图片 12"/>
            <p:cNvPicPr>
              <a:picLocks noChangeAspect="1"/>
            </p:cNvPicPr>
            <p:nvPr/>
          </p:nvPicPr>
          <p:blipFill>
            <a:blip r:embed="rId3"/>
            <a:stretch>
              <a:fillRect/>
            </a:stretch>
          </p:blipFill>
          <p:spPr>
            <a:xfrm>
              <a:off x="205338" y="1990066"/>
              <a:ext cx="1870630" cy="1870630"/>
            </a:xfrm>
            <a:prstGeom prst="rect">
              <a:avLst/>
            </a:prstGeom>
          </p:spPr>
        </p:pic>
        <p:pic>
          <p:nvPicPr>
            <p:cNvPr id="14" name="图片 13"/>
            <p:cNvPicPr>
              <a:picLocks noChangeAspect="1"/>
            </p:cNvPicPr>
            <p:nvPr/>
          </p:nvPicPr>
          <p:blipFill>
            <a:blip r:embed="rId4"/>
            <a:stretch>
              <a:fillRect/>
            </a:stretch>
          </p:blipFill>
          <p:spPr>
            <a:xfrm>
              <a:off x="2146168" y="1678294"/>
              <a:ext cx="1870630" cy="2494173"/>
            </a:xfrm>
            <a:prstGeom prst="rect">
              <a:avLst/>
            </a:prstGeom>
          </p:spPr>
        </p:pic>
      </p:grpSp>
      <p:sp>
        <p:nvSpPr>
          <p:cNvPr id="15" name="椭圆 14"/>
          <p:cNvSpPr/>
          <p:nvPr/>
        </p:nvSpPr>
        <p:spPr>
          <a:xfrm>
            <a:off x="5280296" y="3859340"/>
            <a:ext cx="981125" cy="9811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16" name="矩形 15"/>
          <p:cNvSpPr/>
          <p:nvPr/>
        </p:nvSpPr>
        <p:spPr>
          <a:xfrm>
            <a:off x="6261423" y="4349903"/>
            <a:ext cx="2119125" cy="1124585"/>
          </a:xfrm>
          <a:prstGeom prst="rect">
            <a:avLst/>
          </a:prstGeom>
        </p:spPr>
        <p:txBody>
          <a:bodyPr wrap="square">
            <a:spAutoFit/>
          </a:bodyPr>
          <a:lstStyle/>
          <a:p>
            <a:pPr>
              <a:lnSpc>
                <a:spcPct val="120000"/>
              </a:lnSpc>
            </a:pPr>
            <a:r>
              <a:rPr lang="zh-CN" altLang="en-US" sz="1400" dirty="0">
                <a:latin typeface="阿里巴巴普惠体 R" panose="00020600040101010101" charset="-122"/>
                <a:ea typeface="阿里巴巴普惠体 R" panose="00020600040101010101" charset="-122"/>
                <a:cs typeface="阿里巴巴普惠体 R" panose="00020600040101010101" charset="-122"/>
                <a:sym typeface="+mn-ea"/>
              </a:rPr>
              <a:t>唐宋时代，每到这一天国都和各州、府、县都要举行孔子诞辰祭典，当时的祭典非常隆重。</a:t>
            </a:r>
            <a:endParaRPr lang="zh-CN" altLang="en-US" sz="2400">
              <a:solidFill>
                <a:prstClr val="black"/>
              </a:solidFill>
              <a:cs typeface="+mn-ea"/>
              <a:sym typeface="+mn-lt"/>
            </a:endParaRPr>
          </a:p>
        </p:txBody>
      </p:sp>
      <p:sp>
        <p:nvSpPr>
          <p:cNvPr id="17" name="矩形 16"/>
          <p:cNvSpPr/>
          <p:nvPr/>
        </p:nvSpPr>
        <p:spPr>
          <a:xfrm>
            <a:off x="9440111" y="4349903"/>
            <a:ext cx="2119125" cy="1641475"/>
          </a:xfrm>
          <a:prstGeom prst="rect">
            <a:avLst/>
          </a:prstGeom>
        </p:spPr>
        <p:txBody>
          <a:bodyPr wrap="square">
            <a:spAutoFit/>
          </a:bodyPr>
          <a:lstStyle/>
          <a:p>
            <a:pPr>
              <a:lnSpc>
                <a:spcPct val="120000"/>
              </a:lnSpc>
            </a:pPr>
            <a:r>
              <a:rPr lang="zh-CN" altLang="en-US" sz="1400" dirty="0">
                <a:latin typeface="阿里巴巴普惠体 R" panose="00020600040101010101" charset="-122"/>
                <a:ea typeface="阿里巴巴普惠体 R" panose="00020600040101010101" charset="-122"/>
                <a:cs typeface="阿里巴巴普惠体 R" panose="00020600040101010101" charset="-122"/>
                <a:sym typeface="+mn-ea"/>
              </a:rPr>
              <a:t>到了清代，孔子诞辰祭典的规模和范围愈加宏大，成绩最为卓著的教师在这天会被授予八品职衔，提升为院长、监院、掌教、馆师等。</a:t>
            </a:r>
            <a:endParaRPr lang="zh-CN" altLang="en-US" sz="2400">
              <a:solidFill>
                <a:prstClr val="black"/>
              </a:solidFill>
              <a:cs typeface="+mn-ea"/>
              <a:sym typeface="+mn-lt"/>
            </a:endParaRPr>
          </a:p>
        </p:txBody>
      </p:sp>
      <p:sp>
        <p:nvSpPr>
          <p:cNvPr id="18" name="矩形 17"/>
          <p:cNvSpPr/>
          <p:nvPr/>
        </p:nvSpPr>
        <p:spPr>
          <a:xfrm>
            <a:off x="6261421" y="4018191"/>
            <a:ext cx="1135380" cy="378460"/>
          </a:xfrm>
          <a:prstGeom prst="rect">
            <a:avLst/>
          </a:prstGeom>
        </p:spPr>
        <p:txBody>
          <a:bodyPr wrap="none">
            <a:spAutoFit/>
          </a:bodyPr>
          <a:lstStyle/>
          <a:p>
            <a:r>
              <a:rPr lang="zh-CN" altLang="en-US" sz="1865" b="1" dirty="0">
                <a:solidFill>
                  <a:srgbClr val="EB8374"/>
                </a:solidFill>
                <a:cs typeface="+mn-ea"/>
                <a:sym typeface="+mn-lt"/>
              </a:rPr>
              <a:t>替换文本</a:t>
            </a:r>
            <a:endParaRPr lang="zh-CN" altLang="en-US" sz="2400" b="1" dirty="0">
              <a:solidFill>
                <a:srgbClr val="EB8374"/>
              </a:solidFill>
              <a:cs typeface="+mn-ea"/>
              <a:sym typeface="+mn-lt"/>
            </a:endParaRPr>
          </a:p>
        </p:txBody>
      </p:sp>
      <p:sp>
        <p:nvSpPr>
          <p:cNvPr id="19" name="矩形 18"/>
          <p:cNvSpPr/>
          <p:nvPr/>
        </p:nvSpPr>
        <p:spPr>
          <a:xfrm>
            <a:off x="9440111" y="4018191"/>
            <a:ext cx="1135380" cy="378460"/>
          </a:xfrm>
          <a:prstGeom prst="rect">
            <a:avLst/>
          </a:prstGeom>
        </p:spPr>
        <p:txBody>
          <a:bodyPr wrap="none">
            <a:spAutoFit/>
          </a:bodyPr>
          <a:lstStyle/>
          <a:p>
            <a:r>
              <a:rPr lang="zh-CN" altLang="en-US" sz="1865" b="1" dirty="0">
                <a:solidFill>
                  <a:schemeClr val="accent3"/>
                </a:solidFill>
                <a:cs typeface="+mn-ea"/>
                <a:sym typeface="+mn-lt"/>
              </a:rPr>
              <a:t>替换文本</a:t>
            </a:r>
            <a:endParaRPr lang="zh-CN" altLang="en-US" sz="2400" b="1" dirty="0">
              <a:solidFill>
                <a:schemeClr val="accent3"/>
              </a:solidFill>
              <a:cs typeface="+mn-ea"/>
              <a:sym typeface="+mn-lt"/>
            </a:endParaRPr>
          </a:p>
        </p:txBody>
      </p:sp>
      <p:grpSp>
        <p:nvGrpSpPr>
          <p:cNvPr id="20" name="组合 17"/>
          <p:cNvGrpSpPr/>
          <p:nvPr/>
        </p:nvGrpSpPr>
        <p:grpSpPr bwMode="auto">
          <a:xfrm rot="-2700000">
            <a:off x="5531676" y="4188319"/>
            <a:ext cx="478367" cy="480483"/>
            <a:chOff x="5394325" y="2859088"/>
            <a:chExt cx="358775" cy="360362"/>
          </a:xfrm>
          <a:solidFill>
            <a:sysClr val="window" lastClr="FFFFFF"/>
          </a:solidFill>
        </p:grpSpPr>
        <p:sp>
          <p:nvSpPr>
            <p:cNvPr id="21"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2"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3"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4"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5"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6"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27" name="组合 26"/>
          <p:cNvGrpSpPr/>
          <p:nvPr/>
        </p:nvGrpSpPr>
        <p:grpSpPr>
          <a:xfrm>
            <a:off x="8380548" y="3859340"/>
            <a:ext cx="981125" cy="981125"/>
            <a:chOff x="6339840" y="3026259"/>
            <a:chExt cx="735844" cy="735844"/>
          </a:xfrm>
        </p:grpSpPr>
        <p:sp>
          <p:nvSpPr>
            <p:cNvPr id="28" name="椭圆 27"/>
            <p:cNvSpPr/>
            <p:nvPr/>
          </p:nvSpPr>
          <p:spPr>
            <a:xfrm>
              <a:off x="6339840" y="3026259"/>
              <a:ext cx="735844" cy="7358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29" name="Freeform 871"/>
            <p:cNvSpPr>
              <a:spLocks noEditPoints="1"/>
            </p:cNvSpPr>
            <p:nvPr/>
          </p:nvSpPr>
          <p:spPr bwMode="auto">
            <a:xfrm>
              <a:off x="6540281" y="3174312"/>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sp>
        <p:nvSpPr>
          <p:cNvPr id="30" name="矩形 29"/>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31"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师恩似海</a:t>
            </a:r>
          </a:p>
        </p:txBody>
      </p:sp>
      <p:cxnSp>
        <p:nvCxnSpPr>
          <p:cNvPr id="32" name="直接连接符 31"/>
          <p:cNvCxnSpPr>
            <a:endCxn id="31"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par>
                                <p:cTn id="59" presetID="3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style.rotation</p:attrName>
                                        </p:attrNameLst>
                                      </p:cBhvr>
                                      <p:tavLst>
                                        <p:tav tm="0">
                                          <p:val>
                                            <p:fltVal val="90"/>
                                          </p:val>
                                        </p:tav>
                                        <p:tav tm="100000">
                                          <p:val>
                                            <p:fltVal val="0"/>
                                          </p:val>
                                        </p:tav>
                                      </p:tavLst>
                                    </p:anim>
                                    <p:animEffect transition="in" filter="fade">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bldLvl="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1825413" y="2232660"/>
            <a:ext cx="2419773" cy="1325245"/>
          </a:xfrm>
          <a:prstGeom prst="rect">
            <a:avLst/>
          </a:prstGeom>
        </p:spPr>
        <p:txBody>
          <a:bodyPr wrap="square">
            <a:spAutoFit/>
          </a:bodyPr>
          <a:lstStyle/>
          <a:p>
            <a:pPr lvl="0" algn="r" fontAlgn="base">
              <a:lnSpc>
                <a:spcPct val="150000"/>
              </a:lnSpc>
              <a:spcBef>
                <a:spcPct val="0"/>
              </a:spcBef>
              <a:spcAft>
                <a:spcPct val="0"/>
              </a:spcAft>
              <a:defRPr/>
            </a:pPr>
            <a:r>
              <a:rPr lang="zh-CN" altLang="en-US"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“老师”最初指年老资深的学者或传授学术的人，如</a:t>
            </a:r>
            <a:r>
              <a:rPr lang="en-US" altLang="zh-CN"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史记</a:t>
            </a:r>
            <a:r>
              <a:rPr lang="en-US" altLang="zh-CN"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孟子荀卿列传</a:t>
            </a:r>
            <a:r>
              <a:rPr lang="en-US" altLang="zh-CN"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65"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：“齐襄王时，而荀卿最为老师。” 后来，人们把教学生的人也称为“老师”。</a:t>
            </a:r>
          </a:p>
        </p:txBody>
      </p:sp>
      <p:sp>
        <p:nvSpPr>
          <p:cNvPr id="50" name="矩形 49"/>
          <p:cNvSpPr/>
          <p:nvPr/>
        </p:nvSpPr>
        <p:spPr>
          <a:xfrm>
            <a:off x="1685713" y="4329853"/>
            <a:ext cx="2536613" cy="1372235"/>
          </a:xfrm>
          <a:prstGeom prst="rect">
            <a:avLst/>
          </a:prstGeom>
        </p:spPr>
        <p:txBody>
          <a:bodyPr wrap="square">
            <a:spAutoFit/>
          </a:bodyPr>
          <a:lstStyle/>
          <a:p>
            <a:pPr algn="r">
              <a:lnSpc>
                <a:spcPct val="130000"/>
              </a:lnSpc>
            </a:pP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如今的教授一词是高等教育体系中的一种职称，但在古代太学中则是讲学的博士。中国汉、唐两代太学都设有博士，宋代中央和地方的学校始设教授，元代各路、州、府儒学以及明清两代的府学也都设有教授。</a:t>
            </a:r>
            <a:endParaRPr lang="en-US" altLang="zh-CN"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51" name="矩形 50"/>
          <p:cNvSpPr/>
          <p:nvPr/>
        </p:nvSpPr>
        <p:spPr>
          <a:xfrm>
            <a:off x="8158701" y="2232485"/>
            <a:ext cx="2391003" cy="1572260"/>
          </a:xfrm>
          <a:prstGeom prst="rect">
            <a:avLst/>
          </a:prstGeom>
        </p:spPr>
        <p:txBody>
          <a:bodyPr wrap="square">
            <a:spAutoFit/>
          </a:bodyPr>
          <a:lstStyle/>
          <a:p>
            <a:pPr lvl="0" fontAlgn="base">
              <a:lnSpc>
                <a:spcPct val="150000"/>
              </a:lnSpc>
              <a:spcBef>
                <a:spcPct val="0"/>
              </a:spcBef>
              <a:spcAft>
                <a:spcPct val="0"/>
              </a:spcAft>
              <a:defRPr/>
            </a:pP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如今的博士通常指的是拥有或正在攻读博士学位的人。然而在古代，早有博士一词。博士在古代是个官名。秦汉时期，博士是掌管书籍文典、通晓史事的官职，后成为学术上专通一经或精通一艺、从事教授生徒的官职。</a:t>
            </a:r>
            <a:endParaRPr lang="en-US" altLang="zh-CN" sz="1065" dirty="0">
              <a:solidFill>
                <a:schemeClr val="tx1">
                  <a:lumMod val="85000"/>
                  <a:lumOff val="15000"/>
                </a:schemeClr>
              </a:solidFill>
              <a:cs typeface="+mn-ea"/>
              <a:sym typeface="+mn-lt"/>
            </a:endParaRPr>
          </a:p>
        </p:txBody>
      </p:sp>
      <p:sp>
        <p:nvSpPr>
          <p:cNvPr id="52" name="矩形 51"/>
          <p:cNvSpPr/>
          <p:nvPr/>
        </p:nvSpPr>
        <p:spPr>
          <a:xfrm>
            <a:off x="8158703" y="4329628"/>
            <a:ext cx="2391003" cy="1819275"/>
          </a:xfrm>
          <a:prstGeom prst="rect">
            <a:avLst/>
          </a:prstGeom>
        </p:spPr>
        <p:txBody>
          <a:bodyPr wrap="square">
            <a:spAutoFit/>
          </a:bodyPr>
          <a:lstStyle/>
          <a:p>
            <a:pPr lvl="0" fontAlgn="base">
              <a:lnSpc>
                <a:spcPct val="150000"/>
              </a:lnSpc>
              <a:spcBef>
                <a:spcPct val="0"/>
              </a:spcBef>
              <a:spcAft>
                <a:spcPct val="0"/>
              </a:spcAft>
              <a:defRPr/>
            </a:pPr>
            <a:r>
              <a:rPr lang="zh-CN" altLang="en-US" sz="10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如今的助教有助理教师的意思。然而在古代，助教指的是在国子监任教的教师。西晋咸宁二年立国子学，始设助教，协调国子祭酒、博士传授儒家经学。此后除个别朝代外，国子监中都设经学助教，称国子助教、太学助教、四门助教、广文助教等。</a:t>
            </a:r>
            <a:endParaRPr lang="en-US" altLang="zh-CN" sz="1065" dirty="0">
              <a:solidFill>
                <a:schemeClr val="tx1">
                  <a:lumMod val="85000"/>
                  <a:lumOff val="15000"/>
                </a:schemeClr>
              </a:solidFill>
              <a:cs typeface="+mn-ea"/>
              <a:sym typeface="+mn-lt"/>
            </a:endParaRPr>
          </a:p>
        </p:txBody>
      </p:sp>
      <p:sp>
        <p:nvSpPr>
          <p:cNvPr id="53" name="矩形 52"/>
          <p:cNvSpPr/>
          <p:nvPr/>
        </p:nvSpPr>
        <p:spPr>
          <a:xfrm>
            <a:off x="3523890" y="1989848"/>
            <a:ext cx="408940" cy="337185"/>
          </a:xfrm>
          <a:prstGeom prst="rect">
            <a:avLst/>
          </a:prstGeom>
        </p:spPr>
        <p:txBody>
          <a:bodyPr wrap="none">
            <a:spAutoFit/>
          </a:bodyPr>
          <a:lstStyle/>
          <a:p>
            <a:pPr lvl="0" algn="ctr" fontAlgn="base">
              <a:spcBef>
                <a:spcPct val="0"/>
              </a:spcBef>
              <a:spcAft>
                <a:spcPct val="0"/>
              </a:spcAft>
              <a:defRPr/>
            </a:pPr>
            <a:r>
              <a:rPr lang="en-US" altLang="zh-CN" sz="1600" dirty="0">
                <a:solidFill>
                  <a:srgbClr val="FF7862"/>
                </a:solidFill>
                <a:cs typeface="+mn-ea"/>
                <a:sym typeface="+mn-lt"/>
              </a:rPr>
              <a:t>01</a:t>
            </a:r>
          </a:p>
        </p:txBody>
      </p:sp>
      <p:sp>
        <p:nvSpPr>
          <p:cNvPr id="54" name="矩形 53"/>
          <p:cNvSpPr/>
          <p:nvPr/>
        </p:nvSpPr>
        <p:spPr>
          <a:xfrm>
            <a:off x="3516651" y="4138684"/>
            <a:ext cx="408940" cy="337185"/>
          </a:xfrm>
          <a:prstGeom prst="rect">
            <a:avLst/>
          </a:prstGeom>
        </p:spPr>
        <p:txBody>
          <a:bodyPr wrap="none">
            <a:spAutoFit/>
          </a:bodyPr>
          <a:lstStyle/>
          <a:p>
            <a:pPr lvl="0" algn="ctr" fontAlgn="base">
              <a:spcBef>
                <a:spcPct val="0"/>
              </a:spcBef>
              <a:spcAft>
                <a:spcPct val="0"/>
              </a:spcAft>
              <a:defRPr/>
            </a:pPr>
            <a:r>
              <a:rPr lang="en-US" altLang="zh-CN" sz="1600" dirty="0">
                <a:solidFill>
                  <a:srgbClr val="FEC160"/>
                </a:solidFill>
                <a:cs typeface="+mn-ea"/>
                <a:sym typeface="+mn-lt"/>
              </a:rPr>
              <a:t>03</a:t>
            </a:r>
          </a:p>
        </p:txBody>
      </p:sp>
      <p:sp>
        <p:nvSpPr>
          <p:cNvPr id="55" name="矩形 54"/>
          <p:cNvSpPr/>
          <p:nvPr/>
        </p:nvSpPr>
        <p:spPr>
          <a:xfrm>
            <a:off x="8466869" y="1984785"/>
            <a:ext cx="408940" cy="337185"/>
          </a:xfrm>
          <a:prstGeom prst="rect">
            <a:avLst/>
          </a:prstGeom>
        </p:spPr>
        <p:txBody>
          <a:bodyPr wrap="none">
            <a:spAutoFit/>
          </a:bodyPr>
          <a:lstStyle/>
          <a:p>
            <a:pPr lvl="0" algn="ctr" fontAlgn="base">
              <a:spcBef>
                <a:spcPct val="0"/>
              </a:spcBef>
              <a:spcAft>
                <a:spcPct val="0"/>
              </a:spcAft>
              <a:defRPr/>
            </a:pPr>
            <a:r>
              <a:rPr lang="en-US" altLang="zh-CN" sz="1600" dirty="0">
                <a:solidFill>
                  <a:srgbClr val="B28743"/>
                </a:solidFill>
                <a:cs typeface="+mn-ea"/>
                <a:sym typeface="+mn-lt"/>
              </a:rPr>
              <a:t>02</a:t>
            </a:r>
          </a:p>
        </p:txBody>
      </p:sp>
      <p:sp>
        <p:nvSpPr>
          <p:cNvPr id="56" name="矩形 55"/>
          <p:cNvSpPr/>
          <p:nvPr/>
        </p:nvSpPr>
        <p:spPr>
          <a:xfrm>
            <a:off x="8487711" y="4119544"/>
            <a:ext cx="408940" cy="337185"/>
          </a:xfrm>
          <a:prstGeom prst="rect">
            <a:avLst/>
          </a:prstGeom>
        </p:spPr>
        <p:txBody>
          <a:bodyPr wrap="none">
            <a:spAutoFit/>
          </a:bodyPr>
          <a:lstStyle/>
          <a:p>
            <a:pPr lvl="0" algn="ctr" fontAlgn="base">
              <a:spcBef>
                <a:spcPct val="0"/>
              </a:spcBef>
              <a:spcAft>
                <a:spcPct val="0"/>
              </a:spcAft>
              <a:defRPr/>
            </a:pPr>
            <a:r>
              <a:rPr lang="en-US" altLang="zh-CN" sz="1600" dirty="0">
                <a:solidFill>
                  <a:srgbClr val="92951D"/>
                </a:solidFill>
                <a:cs typeface="+mn-ea"/>
                <a:sym typeface="+mn-lt"/>
              </a:rPr>
              <a:t>04</a:t>
            </a:r>
          </a:p>
        </p:txBody>
      </p:sp>
      <p:grpSp>
        <p:nvGrpSpPr>
          <p:cNvPr id="7" name="组合 6"/>
          <p:cNvGrpSpPr/>
          <p:nvPr/>
        </p:nvGrpSpPr>
        <p:grpSpPr>
          <a:xfrm>
            <a:off x="6955489" y="2086972"/>
            <a:ext cx="1059149" cy="1053464"/>
            <a:chOff x="5039894" y="1650916"/>
            <a:chExt cx="887413" cy="882650"/>
          </a:xfrm>
        </p:grpSpPr>
        <p:sp>
          <p:nvSpPr>
            <p:cNvPr id="25" name="Oval 8"/>
            <p:cNvSpPr>
              <a:spLocks noChangeArrowheads="1"/>
            </p:cNvSpPr>
            <p:nvPr/>
          </p:nvSpPr>
          <p:spPr bwMode="auto">
            <a:xfrm>
              <a:off x="5039894" y="1650916"/>
              <a:ext cx="887413" cy="882650"/>
            </a:xfrm>
            <a:prstGeom prst="ellipse">
              <a:avLst/>
            </a:prstGeom>
            <a:solidFill>
              <a:schemeClr val="accent2"/>
            </a:solidFill>
            <a:ln>
              <a:noFill/>
            </a:ln>
          </p:spPr>
          <p:txBody>
            <a:bodyPr/>
            <a:lstStyle/>
            <a:p>
              <a:pPr defTabSz="914400"/>
              <a:endParaRPr lang="zh-CN" altLang="en-US" sz="2400">
                <a:solidFill>
                  <a:prstClr val="black"/>
                </a:solidFill>
                <a:cs typeface="+mn-ea"/>
                <a:sym typeface="+mn-lt"/>
              </a:endParaRPr>
            </a:p>
          </p:txBody>
        </p:sp>
        <p:sp>
          <p:nvSpPr>
            <p:cNvPr id="63" name="AutoShape 4"/>
            <p:cNvSpPr/>
            <p:nvPr/>
          </p:nvSpPr>
          <p:spPr bwMode="auto">
            <a:xfrm>
              <a:off x="5309768" y="1917616"/>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grpSp>
      <p:grpSp>
        <p:nvGrpSpPr>
          <p:cNvPr id="6" name="组合 5"/>
          <p:cNvGrpSpPr/>
          <p:nvPr/>
        </p:nvGrpSpPr>
        <p:grpSpPr>
          <a:xfrm>
            <a:off x="6955489" y="4284847"/>
            <a:ext cx="1059149" cy="1057253"/>
            <a:chOff x="5039894" y="3492416"/>
            <a:chExt cx="887413" cy="885825"/>
          </a:xfrm>
        </p:grpSpPr>
        <p:sp>
          <p:nvSpPr>
            <p:cNvPr id="23" name="Oval 6"/>
            <p:cNvSpPr>
              <a:spLocks noChangeArrowheads="1"/>
            </p:cNvSpPr>
            <p:nvPr/>
          </p:nvSpPr>
          <p:spPr bwMode="auto">
            <a:xfrm>
              <a:off x="5039894" y="3492416"/>
              <a:ext cx="887413" cy="885825"/>
            </a:xfrm>
            <a:prstGeom prst="ellipse">
              <a:avLst/>
            </a:prstGeom>
            <a:solidFill>
              <a:schemeClr val="accent3"/>
            </a:solidFill>
            <a:ln>
              <a:noFill/>
            </a:ln>
          </p:spPr>
          <p:txBody>
            <a:bodyPr/>
            <a:lstStyle/>
            <a:p>
              <a:pPr defTabSz="914400"/>
              <a:endParaRPr lang="zh-CN" altLang="en-US" sz="2400">
                <a:solidFill>
                  <a:prstClr val="black"/>
                </a:solidFill>
                <a:cs typeface="+mn-ea"/>
                <a:sym typeface="+mn-lt"/>
              </a:endParaRPr>
            </a:p>
          </p:txBody>
        </p:sp>
        <p:grpSp>
          <p:nvGrpSpPr>
            <p:cNvPr id="64" name="组合 63"/>
            <p:cNvGrpSpPr/>
            <p:nvPr/>
          </p:nvGrpSpPr>
          <p:grpSpPr>
            <a:xfrm>
              <a:off x="5304213" y="3789278"/>
              <a:ext cx="358775" cy="292100"/>
              <a:chOff x="7550150" y="3613150"/>
              <a:chExt cx="358775" cy="292100"/>
            </a:xfrm>
          </p:grpSpPr>
          <p:sp>
            <p:nvSpPr>
              <p:cNvPr id="65"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sp>
            <p:nvSpPr>
              <p:cNvPr id="66"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grpSp>
      </p:grpSp>
      <p:grpSp>
        <p:nvGrpSpPr>
          <p:cNvPr id="9" name="组合 8"/>
          <p:cNvGrpSpPr/>
          <p:nvPr/>
        </p:nvGrpSpPr>
        <p:grpSpPr>
          <a:xfrm>
            <a:off x="4493544" y="4284847"/>
            <a:ext cx="1055359" cy="1057253"/>
            <a:chOff x="3196807" y="3492416"/>
            <a:chExt cx="884237" cy="885825"/>
          </a:xfrm>
        </p:grpSpPr>
        <p:sp>
          <p:nvSpPr>
            <p:cNvPr id="26" name="Oval 9"/>
            <p:cNvSpPr>
              <a:spLocks noChangeArrowheads="1"/>
            </p:cNvSpPr>
            <p:nvPr/>
          </p:nvSpPr>
          <p:spPr bwMode="auto">
            <a:xfrm>
              <a:off x="3196807" y="3492416"/>
              <a:ext cx="884237" cy="885825"/>
            </a:xfrm>
            <a:prstGeom prst="ellipse">
              <a:avLst/>
            </a:prstGeom>
            <a:solidFill>
              <a:schemeClr val="accent4"/>
            </a:solidFill>
            <a:ln>
              <a:noFill/>
            </a:ln>
          </p:spPr>
          <p:txBody>
            <a:bodyPr/>
            <a:lstStyle/>
            <a:p>
              <a:pPr defTabSz="914400"/>
              <a:endParaRPr lang="zh-CN" altLang="en-US" sz="2400">
                <a:solidFill>
                  <a:prstClr val="black"/>
                </a:solidFill>
                <a:cs typeface="+mn-ea"/>
                <a:sym typeface="+mn-lt"/>
              </a:endParaRPr>
            </a:p>
          </p:txBody>
        </p:sp>
        <p:sp>
          <p:nvSpPr>
            <p:cNvPr id="67" name="AutoShape 28"/>
            <p:cNvSpPr/>
            <p:nvPr/>
          </p:nvSpPr>
          <p:spPr bwMode="auto">
            <a:xfrm>
              <a:off x="3458744" y="3754801"/>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grpSp>
      <p:grpSp>
        <p:nvGrpSpPr>
          <p:cNvPr id="8" name="组合 7"/>
          <p:cNvGrpSpPr/>
          <p:nvPr/>
        </p:nvGrpSpPr>
        <p:grpSpPr>
          <a:xfrm>
            <a:off x="4493544" y="2086972"/>
            <a:ext cx="1055359" cy="1053464"/>
            <a:chOff x="3196807" y="1650916"/>
            <a:chExt cx="884237" cy="882650"/>
          </a:xfrm>
        </p:grpSpPr>
        <p:sp>
          <p:nvSpPr>
            <p:cNvPr id="24" name="Oval 7"/>
            <p:cNvSpPr>
              <a:spLocks noChangeArrowheads="1"/>
            </p:cNvSpPr>
            <p:nvPr/>
          </p:nvSpPr>
          <p:spPr bwMode="auto">
            <a:xfrm>
              <a:off x="3196807" y="1650916"/>
              <a:ext cx="884237" cy="882650"/>
            </a:xfrm>
            <a:prstGeom prst="ellipse">
              <a:avLst/>
            </a:prstGeom>
            <a:solidFill>
              <a:schemeClr val="accent1"/>
            </a:solidFill>
            <a:ln>
              <a:noFill/>
            </a:ln>
          </p:spPr>
          <p:txBody>
            <a:bodyPr/>
            <a:lstStyle/>
            <a:p>
              <a:pPr defTabSz="914400"/>
              <a:endParaRPr lang="zh-CN" altLang="en-US" sz="2400">
                <a:solidFill>
                  <a:prstClr val="black"/>
                </a:solidFill>
                <a:cs typeface="+mn-ea"/>
                <a:sym typeface="+mn-lt"/>
              </a:endParaRPr>
            </a:p>
          </p:txBody>
        </p:sp>
        <p:grpSp>
          <p:nvGrpSpPr>
            <p:cNvPr id="68" name="Group 112"/>
            <p:cNvGrpSpPr/>
            <p:nvPr/>
          </p:nvGrpSpPr>
          <p:grpSpPr>
            <a:xfrm>
              <a:off x="3459036" y="1926201"/>
              <a:ext cx="359779" cy="337063"/>
              <a:chOff x="5368132" y="3540125"/>
              <a:chExt cx="465138" cy="435769"/>
            </a:xfrm>
            <a:solidFill>
              <a:schemeClr val="bg1"/>
            </a:solidFill>
          </p:grpSpPr>
          <p:sp>
            <p:nvSpPr>
              <p:cNvPr id="6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sp>
            <p:nvSpPr>
              <p:cNvPr id="7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228600">
                  <a:defRPr/>
                </a:pPr>
                <a:endParaRPr lang="en-US" sz="2000" kern="0">
                  <a:solidFill>
                    <a:srgbClr val="FFFFFF"/>
                  </a:solidFill>
                  <a:effectLst>
                    <a:outerShdw blurRad="38100" dist="38100" dir="2700000" algn="tl">
                      <a:srgbClr val="000000"/>
                    </a:outerShdw>
                  </a:effectLst>
                  <a:cs typeface="+mn-ea"/>
                  <a:sym typeface="+mn-lt"/>
                </a:endParaRPr>
              </a:p>
            </p:txBody>
          </p:sp>
        </p:grpSp>
      </p:grpSp>
      <p:sp>
        <p:nvSpPr>
          <p:cNvPr id="29" name="矩形 28"/>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30"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师恩似海</a:t>
            </a:r>
          </a:p>
        </p:txBody>
      </p:sp>
      <p:cxnSp>
        <p:nvCxnSpPr>
          <p:cNvPr id="31" name="直接连接符 30"/>
          <p:cNvCxnSpPr>
            <a:endCxn id="30"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4756940" y="2009353"/>
            <a:ext cx="2536719" cy="3039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style.rotation</p:attrName>
                                        </p:attrNameLst>
                                      </p:cBhvr>
                                      <p:tavLst>
                                        <p:tav tm="0">
                                          <p:val>
                                            <p:fltVal val="90"/>
                                          </p:val>
                                        </p:tav>
                                        <p:tav tm="100000">
                                          <p:val>
                                            <p:fltVal val="0"/>
                                          </p:val>
                                        </p:tav>
                                      </p:tavLst>
                                    </p:anim>
                                    <p:animEffect transition="in" filter="fade">
                                      <p:cBhvr>
                                        <p:cTn id="16" dur="1000"/>
                                        <p:tgtEl>
                                          <p:spTgt spid="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style.rotation</p:attrName>
                                        </p:attrNameLst>
                                      </p:cBhvr>
                                      <p:tavLst>
                                        <p:tav tm="0">
                                          <p:val>
                                            <p:fltVal val="90"/>
                                          </p:val>
                                        </p:tav>
                                        <p:tav tm="100000">
                                          <p:val>
                                            <p:fltVal val="0"/>
                                          </p:val>
                                        </p:tav>
                                      </p:tavLst>
                                    </p:anim>
                                    <p:animEffect transition="in" filter="fade">
                                      <p:cBhvr>
                                        <p:cTn id="22" dur="1000"/>
                                        <p:tgtEl>
                                          <p:spTgt spid="5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1000" fill="hold"/>
                                        <p:tgtEl>
                                          <p:spTgt spid="52"/>
                                        </p:tgtEl>
                                        <p:attrNameLst>
                                          <p:attrName>ppt_w</p:attrName>
                                        </p:attrNameLst>
                                      </p:cBhvr>
                                      <p:tavLst>
                                        <p:tav tm="0">
                                          <p:val>
                                            <p:fltVal val="0"/>
                                          </p:val>
                                        </p:tav>
                                        <p:tav tm="100000">
                                          <p:val>
                                            <p:strVal val="#ppt_w"/>
                                          </p:val>
                                        </p:tav>
                                      </p:tavLst>
                                    </p:anim>
                                    <p:anim calcmode="lin" valueType="num">
                                      <p:cBhvr>
                                        <p:cTn id="26" dur="1000" fill="hold"/>
                                        <p:tgtEl>
                                          <p:spTgt spid="52"/>
                                        </p:tgtEl>
                                        <p:attrNameLst>
                                          <p:attrName>ppt_h</p:attrName>
                                        </p:attrNameLst>
                                      </p:cBhvr>
                                      <p:tavLst>
                                        <p:tav tm="0">
                                          <p:val>
                                            <p:fltVal val="0"/>
                                          </p:val>
                                        </p:tav>
                                        <p:tav tm="100000">
                                          <p:val>
                                            <p:strVal val="#ppt_h"/>
                                          </p:val>
                                        </p:tav>
                                      </p:tavLst>
                                    </p:anim>
                                    <p:anim calcmode="lin" valueType="num">
                                      <p:cBhvr>
                                        <p:cTn id="27" dur="1000" fill="hold"/>
                                        <p:tgtEl>
                                          <p:spTgt spid="52"/>
                                        </p:tgtEl>
                                        <p:attrNameLst>
                                          <p:attrName>style.rotation</p:attrName>
                                        </p:attrNameLst>
                                      </p:cBhvr>
                                      <p:tavLst>
                                        <p:tav tm="0">
                                          <p:val>
                                            <p:fltVal val="90"/>
                                          </p:val>
                                        </p:tav>
                                        <p:tav tm="100000">
                                          <p:val>
                                            <p:fltVal val="0"/>
                                          </p:val>
                                        </p:tav>
                                      </p:tavLst>
                                    </p:anim>
                                    <p:animEffect transition="in" filter="fade">
                                      <p:cBhvr>
                                        <p:cTn id="28" dur="1000"/>
                                        <p:tgtEl>
                                          <p:spTgt spid="5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fltVal val="0"/>
                                          </p:val>
                                        </p:tav>
                                        <p:tav tm="100000">
                                          <p:val>
                                            <p:strVal val="#ppt_w"/>
                                          </p:val>
                                        </p:tav>
                                      </p:tavLst>
                                    </p:anim>
                                    <p:anim calcmode="lin" valueType="num">
                                      <p:cBhvr>
                                        <p:cTn id="32" dur="1000" fill="hold"/>
                                        <p:tgtEl>
                                          <p:spTgt spid="53"/>
                                        </p:tgtEl>
                                        <p:attrNameLst>
                                          <p:attrName>ppt_h</p:attrName>
                                        </p:attrNameLst>
                                      </p:cBhvr>
                                      <p:tavLst>
                                        <p:tav tm="0">
                                          <p:val>
                                            <p:fltVal val="0"/>
                                          </p:val>
                                        </p:tav>
                                        <p:tav tm="100000">
                                          <p:val>
                                            <p:strVal val="#ppt_h"/>
                                          </p:val>
                                        </p:tav>
                                      </p:tavLst>
                                    </p:anim>
                                    <p:anim calcmode="lin" valueType="num">
                                      <p:cBhvr>
                                        <p:cTn id="33" dur="1000" fill="hold"/>
                                        <p:tgtEl>
                                          <p:spTgt spid="53"/>
                                        </p:tgtEl>
                                        <p:attrNameLst>
                                          <p:attrName>style.rotation</p:attrName>
                                        </p:attrNameLst>
                                      </p:cBhvr>
                                      <p:tavLst>
                                        <p:tav tm="0">
                                          <p:val>
                                            <p:fltVal val="90"/>
                                          </p:val>
                                        </p:tav>
                                        <p:tav tm="100000">
                                          <p:val>
                                            <p:fltVal val="0"/>
                                          </p:val>
                                        </p:tav>
                                      </p:tavLst>
                                    </p:anim>
                                    <p:animEffect transition="in" filter="fade">
                                      <p:cBhvr>
                                        <p:cTn id="34" dur="1000"/>
                                        <p:tgtEl>
                                          <p:spTgt spid="5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 calcmode="lin" valueType="num">
                                      <p:cBhvr>
                                        <p:cTn id="45" dur="1000" fill="hold"/>
                                        <p:tgtEl>
                                          <p:spTgt spid="55"/>
                                        </p:tgtEl>
                                        <p:attrNameLst>
                                          <p:attrName>style.rotation</p:attrName>
                                        </p:attrNameLst>
                                      </p:cBhvr>
                                      <p:tavLst>
                                        <p:tav tm="0">
                                          <p:val>
                                            <p:fltVal val="90"/>
                                          </p:val>
                                        </p:tav>
                                        <p:tav tm="100000">
                                          <p:val>
                                            <p:fltVal val="0"/>
                                          </p:val>
                                        </p:tav>
                                      </p:tavLst>
                                    </p:anim>
                                    <p:animEffect transition="in" filter="fade">
                                      <p:cBhvr>
                                        <p:cTn id="46" dur="1000"/>
                                        <p:tgtEl>
                                          <p:spTgt spid="5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1000" fill="hold"/>
                                        <p:tgtEl>
                                          <p:spTgt spid="56"/>
                                        </p:tgtEl>
                                        <p:attrNameLst>
                                          <p:attrName>ppt_w</p:attrName>
                                        </p:attrNameLst>
                                      </p:cBhvr>
                                      <p:tavLst>
                                        <p:tav tm="0">
                                          <p:val>
                                            <p:fltVal val="0"/>
                                          </p:val>
                                        </p:tav>
                                        <p:tav tm="100000">
                                          <p:val>
                                            <p:strVal val="#ppt_w"/>
                                          </p:val>
                                        </p:tav>
                                      </p:tavLst>
                                    </p:anim>
                                    <p:anim calcmode="lin" valueType="num">
                                      <p:cBhvr>
                                        <p:cTn id="50" dur="1000" fill="hold"/>
                                        <p:tgtEl>
                                          <p:spTgt spid="56"/>
                                        </p:tgtEl>
                                        <p:attrNameLst>
                                          <p:attrName>ppt_h</p:attrName>
                                        </p:attrNameLst>
                                      </p:cBhvr>
                                      <p:tavLst>
                                        <p:tav tm="0">
                                          <p:val>
                                            <p:fltVal val="0"/>
                                          </p:val>
                                        </p:tav>
                                        <p:tav tm="100000">
                                          <p:val>
                                            <p:strVal val="#ppt_h"/>
                                          </p:val>
                                        </p:tav>
                                      </p:tavLst>
                                    </p:anim>
                                    <p:anim calcmode="lin" valueType="num">
                                      <p:cBhvr>
                                        <p:cTn id="51" dur="1000" fill="hold"/>
                                        <p:tgtEl>
                                          <p:spTgt spid="56"/>
                                        </p:tgtEl>
                                        <p:attrNameLst>
                                          <p:attrName>style.rotation</p:attrName>
                                        </p:attrNameLst>
                                      </p:cBhvr>
                                      <p:tavLst>
                                        <p:tav tm="0">
                                          <p:val>
                                            <p:fltVal val="90"/>
                                          </p:val>
                                        </p:tav>
                                        <p:tav tm="100000">
                                          <p:val>
                                            <p:fltVal val="0"/>
                                          </p:val>
                                        </p:tav>
                                      </p:tavLst>
                                    </p:anim>
                                    <p:animEffect transition="in" filter="fade">
                                      <p:cBhvr>
                                        <p:cTn id="52" dur="1000"/>
                                        <p:tgtEl>
                                          <p:spTgt spid="56"/>
                                        </p:tgtEl>
                                      </p:cBhvr>
                                    </p:animEffect>
                                  </p:childTnLst>
                                </p:cTn>
                              </p:par>
                              <p:par>
                                <p:cTn id="53" presetID="3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par>
                                <p:cTn id="65" presetID="3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par>
                                <p:cTn id="71" presetID="3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a:spLocks noChangeArrowheads="1"/>
          </p:cNvSpPr>
          <p:nvPr/>
        </p:nvSpPr>
        <p:spPr bwMode="auto">
          <a:xfrm>
            <a:off x="6970453" y="2854363"/>
            <a:ext cx="235204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265" dirty="0">
                <a:solidFill>
                  <a:srgbClr val="CF3C2A"/>
                </a:solidFill>
                <a:latin typeface="+mn-lt"/>
                <a:ea typeface="+mn-ea"/>
                <a:cs typeface="+mn-ea"/>
                <a:sym typeface="+mn-lt"/>
              </a:rPr>
              <a:t>难忘师恩</a:t>
            </a:r>
            <a:endParaRPr lang="zh-CN" altLang="en-US" sz="4265" b="1" dirty="0">
              <a:solidFill>
                <a:srgbClr val="CF3C2A"/>
              </a:solidFill>
              <a:latin typeface="+mn-lt"/>
              <a:ea typeface="+mn-ea"/>
              <a:cs typeface="+mn-ea"/>
              <a:sym typeface="+mn-lt"/>
            </a:endParaRPr>
          </a:p>
        </p:txBody>
      </p:sp>
      <p:sp>
        <p:nvSpPr>
          <p:cNvPr id="8" name="文本框 6"/>
          <p:cNvSpPr txBox="1">
            <a:spLocks noChangeArrowheads="1"/>
          </p:cNvSpPr>
          <p:nvPr/>
        </p:nvSpPr>
        <p:spPr bwMode="auto">
          <a:xfrm>
            <a:off x="5673645" y="3824253"/>
            <a:ext cx="465264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lnSpc>
                <a:spcPct val="150000"/>
              </a:lnSpc>
            </a:pPr>
            <a:r>
              <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1966</a:t>
            </a: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日，国际劳工组织和联合国教科文组织联合通过了</a:t>
            </a:r>
            <a:r>
              <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关于教师地位的建议</a:t>
            </a:r>
            <a:r>
              <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endParaRPr lang="en-US" altLang="zh-CN" sz="1200" dirty="0">
              <a:solidFill>
                <a:srgbClr val="B28743"/>
              </a:solidFill>
              <a:latin typeface="+mn-lt"/>
              <a:ea typeface="+mn-ea"/>
              <a:cs typeface="+mn-ea"/>
              <a:sym typeface="+mn-lt"/>
            </a:endParaRPr>
          </a:p>
        </p:txBody>
      </p:sp>
      <p:sp>
        <p:nvSpPr>
          <p:cNvPr id="9" name="文本框 5"/>
          <p:cNvSpPr txBox="1">
            <a:spLocks noChangeArrowheads="1"/>
          </p:cNvSpPr>
          <p:nvPr/>
        </p:nvSpPr>
        <p:spPr bwMode="auto">
          <a:xfrm>
            <a:off x="7790875" y="2156736"/>
            <a:ext cx="7112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735" dirty="0">
                <a:solidFill>
                  <a:srgbClr val="3D7F8E"/>
                </a:solidFill>
                <a:latin typeface="+mn-lt"/>
                <a:ea typeface="+mn-ea"/>
                <a:cs typeface="+mn-ea"/>
                <a:sym typeface="+mn-lt"/>
              </a:rPr>
              <a:t>04</a:t>
            </a:r>
            <a:endParaRPr lang="zh-CN" altLang="en-US" sz="3735" b="1" dirty="0">
              <a:solidFill>
                <a:srgbClr val="3D7F8E"/>
              </a:solidFill>
              <a:latin typeface="+mn-lt"/>
              <a:ea typeface="+mn-ea"/>
              <a:cs typeface="+mn-ea"/>
              <a:sym typeface="+mn-lt"/>
            </a:endParaRPr>
          </a:p>
        </p:txBody>
      </p:sp>
      <p:pic>
        <p:nvPicPr>
          <p:cNvPr id="13" name="图片 12"/>
          <p:cNvPicPr>
            <a:picLocks noChangeAspect="1"/>
          </p:cNvPicPr>
          <p:nvPr/>
        </p:nvPicPr>
        <p:blipFill>
          <a:blip r:embed="rId3"/>
          <a:stretch>
            <a:fillRect/>
          </a:stretch>
        </p:blipFill>
        <p:spPr>
          <a:xfrm>
            <a:off x="-120196" y="0"/>
            <a:ext cx="659500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7019" y="2581261"/>
            <a:ext cx="11877961" cy="2722517"/>
          </a:xfrm>
          <a:prstGeom prst="rect">
            <a:avLst/>
          </a:prstGeom>
          <a:solidFill>
            <a:srgbClr val="FF786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a:off x="7319168" y="2793416"/>
            <a:ext cx="3549129" cy="2030095"/>
          </a:xfrm>
          <a:prstGeom prst="rect">
            <a:avLst/>
          </a:prstGeom>
        </p:spPr>
        <p:txBody>
          <a:bodyPr wrap="square">
            <a:spAutoFit/>
          </a:bodyPr>
          <a:lstStyle/>
          <a:p>
            <a:pPr algn="just">
              <a:lnSpc>
                <a:spcPct val="150000"/>
              </a:lnSpc>
            </a:pP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1994</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年初，联合国教科文组织宣布从是年起，每年</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日为“国际教师节”，目的是为了向全世界的所有教师表达国际社会的崇敬之情，“感谢他们的辛勤劳动，他们的敬业精神，以及他们为把今天的孩子培养成明天的公民所承担的巨大责任。”</a:t>
            </a:r>
            <a:endParaRPr lang="zh-CN" altLang="en-US" sz="2400">
              <a:solidFill>
                <a:schemeClr val="bg1"/>
              </a:solidFill>
              <a:cs typeface="+mn-ea"/>
              <a:sym typeface="+mn-lt"/>
            </a:endParaRPr>
          </a:p>
        </p:txBody>
      </p:sp>
      <p:sp>
        <p:nvSpPr>
          <p:cNvPr id="16" name="矩形 15"/>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7"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难忘师恩</a:t>
            </a:r>
          </a:p>
        </p:txBody>
      </p:sp>
      <p:cxnSp>
        <p:nvCxnSpPr>
          <p:cNvPr id="18" name="直接连接符 17"/>
          <p:cNvCxnSpPr>
            <a:endCxn id="17"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1006624" y="1053600"/>
            <a:ext cx="5532721" cy="46422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20"/>
          <p:cNvSpPr>
            <a:spLocks noChangeArrowheads="1"/>
          </p:cNvSpPr>
          <p:nvPr/>
        </p:nvSpPr>
        <p:spPr bwMode="auto">
          <a:xfrm>
            <a:off x="6345764" y="4024589"/>
            <a:ext cx="541867" cy="544151"/>
          </a:xfrm>
          <a:prstGeom prst="ellipse">
            <a:avLst/>
          </a:prstGeom>
          <a:solidFill>
            <a:schemeClr val="accent5"/>
          </a:solidFill>
          <a:ln w="6350">
            <a:solidFill>
              <a:schemeClr val="bg1"/>
            </a:solidFill>
          </a:ln>
        </p:spPr>
        <p:txBody>
          <a:bodyPr/>
          <a:lstStyle/>
          <a:p>
            <a:endParaRPr lang="zh-CN" altLang="en-US" sz="2400">
              <a:cs typeface="+mn-ea"/>
              <a:sym typeface="+mn-lt"/>
            </a:endParaRPr>
          </a:p>
        </p:txBody>
      </p:sp>
      <p:sp>
        <p:nvSpPr>
          <p:cNvPr id="19" name="Oval 21"/>
          <p:cNvSpPr>
            <a:spLocks noChangeArrowheads="1"/>
          </p:cNvSpPr>
          <p:nvPr/>
        </p:nvSpPr>
        <p:spPr bwMode="auto">
          <a:xfrm>
            <a:off x="7626349" y="4024589"/>
            <a:ext cx="543983" cy="544151"/>
          </a:xfrm>
          <a:prstGeom prst="ellipse">
            <a:avLst/>
          </a:prstGeom>
          <a:solidFill>
            <a:schemeClr val="accent4"/>
          </a:solidFill>
          <a:ln w="6350">
            <a:solidFill>
              <a:schemeClr val="bg1"/>
            </a:solidFill>
          </a:ln>
        </p:spPr>
        <p:txBody>
          <a:bodyPr/>
          <a:lstStyle/>
          <a:p>
            <a:endParaRPr lang="zh-CN" altLang="en-US" sz="2400">
              <a:cs typeface="+mn-ea"/>
              <a:sym typeface="+mn-lt"/>
            </a:endParaRPr>
          </a:p>
        </p:txBody>
      </p:sp>
      <p:sp>
        <p:nvSpPr>
          <p:cNvPr id="20" name="Oval 22"/>
          <p:cNvSpPr>
            <a:spLocks noChangeArrowheads="1"/>
          </p:cNvSpPr>
          <p:nvPr/>
        </p:nvSpPr>
        <p:spPr bwMode="auto">
          <a:xfrm>
            <a:off x="9002181" y="4024589"/>
            <a:ext cx="541867" cy="544151"/>
          </a:xfrm>
          <a:prstGeom prst="ellipse">
            <a:avLst/>
          </a:prstGeom>
          <a:solidFill>
            <a:schemeClr val="accent2">
              <a:lumMod val="90000"/>
            </a:schemeClr>
          </a:solidFill>
          <a:ln w="6350">
            <a:solidFill>
              <a:schemeClr val="bg1"/>
            </a:solidFill>
          </a:ln>
        </p:spPr>
        <p:txBody>
          <a:bodyPr/>
          <a:lstStyle/>
          <a:p>
            <a:endParaRPr lang="zh-CN" altLang="en-US" sz="2400">
              <a:cs typeface="+mn-ea"/>
              <a:sym typeface="+mn-lt"/>
            </a:endParaRPr>
          </a:p>
        </p:txBody>
      </p:sp>
      <p:sp>
        <p:nvSpPr>
          <p:cNvPr id="21" name="Oval 23"/>
          <p:cNvSpPr>
            <a:spLocks noChangeArrowheads="1"/>
          </p:cNvSpPr>
          <p:nvPr/>
        </p:nvSpPr>
        <p:spPr bwMode="auto">
          <a:xfrm>
            <a:off x="10378015" y="4024589"/>
            <a:ext cx="541867" cy="544151"/>
          </a:xfrm>
          <a:prstGeom prst="ellipse">
            <a:avLst/>
          </a:prstGeom>
          <a:solidFill>
            <a:schemeClr val="accent1">
              <a:lumMod val="90000"/>
            </a:schemeClr>
          </a:solidFill>
          <a:ln w="6350">
            <a:solidFill>
              <a:schemeClr val="bg1"/>
            </a:solidFill>
          </a:ln>
        </p:spPr>
        <p:txBody>
          <a:bodyPr/>
          <a:lstStyle/>
          <a:p>
            <a:endParaRPr lang="zh-CN" altLang="en-US" sz="2400">
              <a:cs typeface="+mn-ea"/>
              <a:sym typeface="+mn-lt"/>
            </a:endParaRPr>
          </a:p>
        </p:txBody>
      </p:sp>
      <p:sp>
        <p:nvSpPr>
          <p:cNvPr id="22" name="Rectangle 39"/>
          <p:cNvSpPr>
            <a:spLocks noChangeArrowheads="1"/>
          </p:cNvSpPr>
          <p:nvPr/>
        </p:nvSpPr>
        <p:spPr bwMode="auto">
          <a:xfrm>
            <a:off x="6089648" y="1868772"/>
            <a:ext cx="5281083" cy="128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600" dirty="0">
                <a:solidFill>
                  <a:schemeClr val="accent1">
                    <a:lumMod val="90000"/>
                  </a:schemeClr>
                </a:solidFill>
                <a:cs typeface="+mn-ea"/>
                <a:sym typeface="+mn-lt"/>
              </a:rPr>
              <a:t>替换文本</a:t>
            </a:r>
            <a:endParaRPr lang="zh-CN" altLang="zh-CN" sz="1600" dirty="0">
              <a:solidFill>
                <a:schemeClr val="accent1">
                  <a:lumMod val="90000"/>
                </a:schemeClr>
              </a:solidFill>
              <a:cs typeface="+mn-ea"/>
              <a:sym typeface="+mn-lt"/>
            </a:endParaRPr>
          </a:p>
          <a:p>
            <a:pPr>
              <a:lnSpc>
                <a:spcPct val="120000"/>
              </a:lnSpc>
              <a:buFont typeface="Arial" panose="020B0604020202020204" pitchFamily="34" charset="0"/>
              <a:buNone/>
            </a:pPr>
            <a:endParaRPr lang="zh-CN" altLang="zh-CN" sz="1065" dirty="0">
              <a:solidFill>
                <a:schemeClr val="bg1">
                  <a:lumMod val="50000"/>
                </a:schemeClr>
              </a:solidFill>
              <a:cs typeface="+mn-ea"/>
              <a:sym typeface="+mn-lt"/>
            </a:endParaRPr>
          </a:p>
          <a:p>
            <a:pPr>
              <a:lnSpc>
                <a:spcPct val="120000"/>
              </a:lnSpc>
              <a:buFont typeface="Arial" panose="020B0604020202020204" pitchFamily="34" charset="0"/>
              <a:buNone/>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在西汉以前，教师多是推荐，并不需要从业考试。但到东汉时期，中国出现了教师“资格考试”</a:t>
            </a:r>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要想成为太学博士，得通过太常主持的考试（有点类似今天教育部主持的考试）。而且，教师个人的教学经历和年龄都有相应的规定，要求曾教过学生</a:t>
            </a:r>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50</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名以上，年龄不小于</a:t>
            </a:r>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50</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岁。</a:t>
            </a:r>
            <a:endParaRPr lang="zh-CN" altLang="en-US" sz="1065" dirty="0">
              <a:solidFill>
                <a:schemeClr val="bg1">
                  <a:lumMod val="50000"/>
                </a:schemeClr>
              </a:solidFill>
              <a:cs typeface="+mn-ea"/>
              <a:sym typeface="+mn-lt"/>
            </a:endParaRPr>
          </a:p>
        </p:txBody>
      </p:sp>
      <p:sp>
        <p:nvSpPr>
          <p:cNvPr id="23" name="Rectangle 40"/>
          <p:cNvSpPr>
            <a:spLocks noChangeArrowheads="1"/>
          </p:cNvSpPr>
          <p:nvPr/>
        </p:nvSpPr>
        <p:spPr bwMode="auto">
          <a:xfrm>
            <a:off x="6104467" y="5034165"/>
            <a:ext cx="5276848" cy="78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隋唐时期，中国形成了完备的官学制度。官学，相当于今天的公办学校，既有小学，也有大学；既有综合性学校，也有专科学校。当然，教学管理和要求也更规范更严格了，对教师从业资格和教学能力都有一套完善的考核办法。其中，授课数量是考核定级的重要标准之一</a:t>
            </a:r>
            <a:endParaRPr lang="zh-CN" altLang="en-US" sz="1065" dirty="0">
              <a:solidFill>
                <a:schemeClr val="bg1">
                  <a:lumMod val="50000"/>
                </a:schemeClr>
              </a:solidFill>
              <a:cs typeface="+mn-ea"/>
              <a:sym typeface="+mn-lt"/>
            </a:endParaRPr>
          </a:p>
        </p:txBody>
      </p:sp>
      <p:grpSp>
        <p:nvGrpSpPr>
          <p:cNvPr id="32" name="组合 31"/>
          <p:cNvGrpSpPr/>
          <p:nvPr/>
        </p:nvGrpSpPr>
        <p:grpSpPr>
          <a:xfrm>
            <a:off x="10512491" y="4174336"/>
            <a:ext cx="278936" cy="235301"/>
            <a:chOff x="11055351" y="-214312"/>
            <a:chExt cx="284163" cy="239712"/>
          </a:xfrm>
        </p:grpSpPr>
        <p:sp>
          <p:nvSpPr>
            <p:cNvPr id="33" name="Freeform 6"/>
            <p:cNvSpPr/>
            <p:nvPr/>
          </p:nvSpPr>
          <p:spPr bwMode="auto">
            <a:xfrm>
              <a:off x="11055351" y="-214312"/>
              <a:ext cx="254000" cy="157163"/>
            </a:xfrm>
            <a:custGeom>
              <a:avLst/>
              <a:gdLst>
                <a:gd name="T0" fmla="*/ 68 w 68"/>
                <a:gd name="T1" fmla="*/ 18 h 42"/>
                <a:gd name="T2" fmla="*/ 68 w 68"/>
                <a:gd name="T3" fmla="*/ 10 h 42"/>
                <a:gd name="T4" fmla="*/ 66 w 68"/>
                <a:gd name="T5" fmla="*/ 8 h 42"/>
                <a:gd name="T6" fmla="*/ 30 w 68"/>
                <a:gd name="T7" fmla="*/ 8 h 42"/>
                <a:gd name="T8" fmla="*/ 26 w 68"/>
                <a:gd name="T9" fmla="*/ 2 h 42"/>
                <a:gd name="T10" fmla="*/ 24 w 68"/>
                <a:gd name="T11" fmla="*/ 0 h 42"/>
                <a:gd name="T12" fmla="*/ 5 w 68"/>
                <a:gd name="T13" fmla="*/ 0 h 42"/>
                <a:gd name="T14" fmla="*/ 2 w 68"/>
                <a:gd name="T15" fmla="*/ 2 h 42"/>
                <a:gd name="T16" fmla="*/ 0 w 68"/>
                <a:gd name="T17" fmla="*/ 11 h 42"/>
                <a:gd name="T18" fmla="*/ 0 w 68"/>
                <a:gd name="T19" fmla="*/ 18 h 42"/>
                <a:gd name="T20" fmla="*/ 0 w 6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2">
                  <a:moveTo>
                    <a:pt x="68" y="18"/>
                  </a:moveTo>
                  <a:cubicBezTo>
                    <a:pt x="68" y="10"/>
                    <a:pt x="68" y="10"/>
                    <a:pt x="68" y="10"/>
                  </a:cubicBezTo>
                  <a:cubicBezTo>
                    <a:pt x="68" y="9"/>
                    <a:pt x="67" y="8"/>
                    <a:pt x="66" y="8"/>
                  </a:cubicBezTo>
                  <a:cubicBezTo>
                    <a:pt x="30" y="8"/>
                    <a:pt x="30" y="8"/>
                    <a:pt x="30" y="8"/>
                  </a:cubicBezTo>
                  <a:cubicBezTo>
                    <a:pt x="28" y="8"/>
                    <a:pt x="27" y="3"/>
                    <a:pt x="26" y="2"/>
                  </a:cubicBezTo>
                  <a:cubicBezTo>
                    <a:pt x="26" y="1"/>
                    <a:pt x="25" y="0"/>
                    <a:pt x="24" y="0"/>
                  </a:cubicBezTo>
                  <a:cubicBezTo>
                    <a:pt x="5" y="0"/>
                    <a:pt x="5" y="0"/>
                    <a:pt x="5" y="0"/>
                  </a:cubicBezTo>
                  <a:cubicBezTo>
                    <a:pt x="3" y="0"/>
                    <a:pt x="3" y="1"/>
                    <a:pt x="2" y="2"/>
                  </a:cubicBezTo>
                  <a:cubicBezTo>
                    <a:pt x="2" y="4"/>
                    <a:pt x="0" y="10"/>
                    <a:pt x="0" y="11"/>
                  </a:cubicBezTo>
                  <a:cubicBezTo>
                    <a:pt x="0" y="18"/>
                    <a:pt x="0" y="18"/>
                    <a:pt x="0" y="18"/>
                  </a:cubicBezTo>
                  <a:cubicBezTo>
                    <a:pt x="0" y="42"/>
                    <a:pt x="0" y="42"/>
                    <a:pt x="0" y="42"/>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7"/>
            <p:cNvSpPr/>
            <p:nvPr/>
          </p:nvSpPr>
          <p:spPr bwMode="auto">
            <a:xfrm>
              <a:off x="11055351" y="-123825"/>
              <a:ext cx="284163" cy="149225"/>
            </a:xfrm>
            <a:custGeom>
              <a:avLst/>
              <a:gdLst>
                <a:gd name="T0" fmla="*/ 67 w 76"/>
                <a:gd name="T1" fmla="*/ 38 h 40"/>
                <a:gd name="T2" fmla="*/ 65 w 76"/>
                <a:gd name="T3" fmla="*/ 40 h 40"/>
                <a:gd name="T4" fmla="*/ 2 w 76"/>
                <a:gd name="T5" fmla="*/ 40 h 40"/>
                <a:gd name="T6" fmla="*/ 0 w 76"/>
                <a:gd name="T7" fmla="*/ 38 h 40"/>
                <a:gd name="T8" fmla="*/ 9 w 76"/>
                <a:gd name="T9" fmla="*/ 2 h 40"/>
                <a:gd name="T10" fmla="*/ 11 w 76"/>
                <a:gd name="T11" fmla="*/ 0 h 40"/>
                <a:gd name="T12" fmla="*/ 74 w 76"/>
                <a:gd name="T13" fmla="*/ 0 h 40"/>
                <a:gd name="T14" fmla="*/ 76 w 76"/>
                <a:gd name="T15" fmla="*/ 2 h 40"/>
                <a:gd name="T16" fmla="*/ 76 w 76"/>
                <a:gd name="T17" fmla="*/ 2 h 40"/>
                <a:gd name="T18" fmla="*/ 67 w 76"/>
                <a:gd name="T1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0">
                  <a:moveTo>
                    <a:pt x="67" y="38"/>
                  </a:moveTo>
                  <a:cubicBezTo>
                    <a:pt x="67" y="39"/>
                    <a:pt x="66" y="40"/>
                    <a:pt x="65" y="40"/>
                  </a:cubicBezTo>
                  <a:cubicBezTo>
                    <a:pt x="2" y="40"/>
                    <a:pt x="2" y="40"/>
                    <a:pt x="2" y="40"/>
                  </a:cubicBezTo>
                  <a:cubicBezTo>
                    <a:pt x="1" y="40"/>
                    <a:pt x="0" y="39"/>
                    <a:pt x="0" y="38"/>
                  </a:cubicBezTo>
                  <a:cubicBezTo>
                    <a:pt x="0" y="36"/>
                    <a:pt x="9" y="2"/>
                    <a:pt x="9" y="2"/>
                  </a:cubicBezTo>
                  <a:cubicBezTo>
                    <a:pt x="9" y="1"/>
                    <a:pt x="10" y="0"/>
                    <a:pt x="11" y="0"/>
                  </a:cubicBezTo>
                  <a:cubicBezTo>
                    <a:pt x="74" y="0"/>
                    <a:pt x="74" y="0"/>
                    <a:pt x="74" y="0"/>
                  </a:cubicBezTo>
                  <a:cubicBezTo>
                    <a:pt x="75" y="0"/>
                    <a:pt x="76" y="1"/>
                    <a:pt x="76" y="2"/>
                  </a:cubicBezTo>
                  <a:cubicBezTo>
                    <a:pt x="76" y="2"/>
                    <a:pt x="76" y="2"/>
                    <a:pt x="76" y="2"/>
                  </a:cubicBezTo>
                  <a:cubicBezTo>
                    <a:pt x="76" y="5"/>
                    <a:pt x="67" y="38"/>
                    <a:pt x="67" y="38"/>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9133645" y="4160668"/>
            <a:ext cx="278936" cy="272701"/>
            <a:chOff x="11055351" y="-2201863"/>
            <a:chExt cx="284163" cy="277813"/>
          </a:xfrm>
        </p:grpSpPr>
        <p:sp>
          <p:nvSpPr>
            <p:cNvPr id="36" name="Line 8"/>
            <p:cNvSpPr>
              <a:spLocks noChangeShapeType="1"/>
            </p:cNvSpPr>
            <p:nvPr/>
          </p:nvSpPr>
          <p:spPr bwMode="auto">
            <a:xfrm>
              <a:off x="11063288" y="-2119313"/>
              <a:ext cx="269875"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Freeform 9"/>
            <p:cNvSpPr/>
            <p:nvPr/>
          </p:nvSpPr>
          <p:spPr bwMode="auto">
            <a:xfrm>
              <a:off x="11201401" y="-2074863"/>
              <a:ext cx="63500" cy="104775"/>
            </a:xfrm>
            <a:custGeom>
              <a:avLst/>
              <a:gdLst>
                <a:gd name="T0" fmla="*/ 0 w 17"/>
                <a:gd name="T1" fmla="*/ 3 h 28"/>
                <a:gd name="T2" fmla="*/ 8 w 17"/>
                <a:gd name="T3" fmla="*/ 0 h 28"/>
                <a:gd name="T4" fmla="*/ 17 w 17"/>
                <a:gd name="T5" fmla="*/ 8 h 28"/>
                <a:gd name="T6" fmla="*/ 2 w 17"/>
                <a:gd name="T7" fmla="*/ 26 h 28"/>
                <a:gd name="T8" fmla="*/ 0 w 17"/>
                <a:gd name="T9" fmla="*/ 28 h 28"/>
                <a:gd name="T10" fmla="*/ 0 w 17"/>
                <a:gd name="T11" fmla="*/ 28 h 28"/>
                <a:gd name="T12" fmla="*/ 17 w 1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7" h="28">
                  <a:moveTo>
                    <a:pt x="0" y="3"/>
                  </a:moveTo>
                  <a:cubicBezTo>
                    <a:pt x="2" y="1"/>
                    <a:pt x="5" y="0"/>
                    <a:pt x="8" y="0"/>
                  </a:cubicBezTo>
                  <a:cubicBezTo>
                    <a:pt x="15" y="0"/>
                    <a:pt x="17" y="5"/>
                    <a:pt x="17" y="8"/>
                  </a:cubicBezTo>
                  <a:cubicBezTo>
                    <a:pt x="17" y="14"/>
                    <a:pt x="10" y="18"/>
                    <a:pt x="2" y="26"/>
                  </a:cubicBezTo>
                  <a:cubicBezTo>
                    <a:pt x="0" y="28"/>
                    <a:pt x="0" y="28"/>
                    <a:pt x="0" y="28"/>
                  </a:cubicBezTo>
                  <a:cubicBezTo>
                    <a:pt x="0" y="28"/>
                    <a:pt x="0" y="28"/>
                    <a:pt x="0" y="28"/>
                  </a:cubicBezTo>
                  <a:cubicBezTo>
                    <a:pt x="17" y="28"/>
                    <a:pt x="17" y="28"/>
                    <a:pt x="17" y="28"/>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38" name="Line 10"/>
            <p:cNvSpPr>
              <a:spLocks noChangeShapeType="1"/>
            </p:cNvSpPr>
            <p:nvPr/>
          </p:nvSpPr>
          <p:spPr bwMode="auto">
            <a:xfrm>
              <a:off x="11152188" y="-2179638"/>
              <a:ext cx="90488"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39" name="Line 11"/>
            <p:cNvSpPr>
              <a:spLocks noChangeShapeType="1"/>
            </p:cNvSpPr>
            <p:nvPr/>
          </p:nvSpPr>
          <p:spPr bwMode="auto">
            <a:xfrm flipV="1">
              <a:off x="11129963" y="-2201863"/>
              <a:ext cx="0" cy="4445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Line 12"/>
            <p:cNvSpPr>
              <a:spLocks noChangeShapeType="1"/>
            </p:cNvSpPr>
            <p:nvPr/>
          </p:nvSpPr>
          <p:spPr bwMode="auto">
            <a:xfrm flipV="1">
              <a:off x="11264901" y="-2201863"/>
              <a:ext cx="0" cy="4445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1" name="Freeform 13"/>
            <p:cNvSpPr/>
            <p:nvPr/>
          </p:nvSpPr>
          <p:spPr bwMode="auto">
            <a:xfrm>
              <a:off x="11055351" y="-2179638"/>
              <a:ext cx="284163" cy="255588"/>
            </a:xfrm>
            <a:custGeom>
              <a:avLst/>
              <a:gdLst>
                <a:gd name="T0" fmla="*/ 14 w 76"/>
                <a:gd name="T1" fmla="*/ 0 h 68"/>
                <a:gd name="T2" fmla="*/ 2 w 76"/>
                <a:gd name="T3" fmla="*/ 0 h 68"/>
                <a:gd name="T4" fmla="*/ 0 w 76"/>
                <a:gd name="T5" fmla="*/ 2 h 68"/>
                <a:gd name="T6" fmla="*/ 0 w 76"/>
                <a:gd name="T7" fmla="*/ 66 h 68"/>
                <a:gd name="T8" fmla="*/ 2 w 76"/>
                <a:gd name="T9" fmla="*/ 68 h 68"/>
                <a:gd name="T10" fmla="*/ 74 w 76"/>
                <a:gd name="T11" fmla="*/ 68 h 68"/>
                <a:gd name="T12" fmla="*/ 76 w 76"/>
                <a:gd name="T13" fmla="*/ 66 h 68"/>
                <a:gd name="T14" fmla="*/ 76 w 76"/>
                <a:gd name="T15" fmla="*/ 2 h 68"/>
                <a:gd name="T16" fmla="*/ 74 w 76"/>
                <a:gd name="T17" fmla="*/ 0 h 68"/>
                <a:gd name="T18" fmla="*/ 62 w 76"/>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8">
                  <a:moveTo>
                    <a:pt x="14" y="0"/>
                  </a:moveTo>
                  <a:cubicBezTo>
                    <a:pt x="2" y="0"/>
                    <a:pt x="2" y="0"/>
                    <a:pt x="2" y="0"/>
                  </a:cubicBezTo>
                  <a:cubicBezTo>
                    <a:pt x="1" y="0"/>
                    <a:pt x="0" y="1"/>
                    <a:pt x="0" y="2"/>
                  </a:cubicBezTo>
                  <a:cubicBezTo>
                    <a:pt x="0" y="66"/>
                    <a:pt x="0" y="66"/>
                    <a:pt x="0" y="66"/>
                  </a:cubicBezTo>
                  <a:cubicBezTo>
                    <a:pt x="0" y="67"/>
                    <a:pt x="1" y="68"/>
                    <a:pt x="2" y="68"/>
                  </a:cubicBezTo>
                  <a:cubicBezTo>
                    <a:pt x="74" y="68"/>
                    <a:pt x="74" y="68"/>
                    <a:pt x="74" y="68"/>
                  </a:cubicBezTo>
                  <a:cubicBezTo>
                    <a:pt x="75" y="68"/>
                    <a:pt x="76" y="67"/>
                    <a:pt x="76" y="66"/>
                  </a:cubicBezTo>
                  <a:cubicBezTo>
                    <a:pt x="76" y="2"/>
                    <a:pt x="76" y="2"/>
                    <a:pt x="76" y="2"/>
                  </a:cubicBezTo>
                  <a:cubicBezTo>
                    <a:pt x="76" y="1"/>
                    <a:pt x="75" y="0"/>
                    <a:pt x="74" y="0"/>
                  </a:cubicBezTo>
                  <a:cubicBezTo>
                    <a:pt x="62" y="0"/>
                    <a:pt x="62" y="0"/>
                    <a:pt x="62" y="0"/>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2" name="Freeform 14"/>
            <p:cNvSpPr/>
            <p:nvPr/>
          </p:nvSpPr>
          <p:spPr bwMode="auto">
            <a:xfrm>
              <a:off x="11122026" y="-2074863"/>
              <a:ext cx="23813" cy="104775"/>
            </a:xfrm>
            <a:custGeom>
              <a:avLst/>
              <a:gdLst>
                <a:gd name="T0" fmla="*/ 0 w 15"/>
                <a:gd name="T1" fmla="*/ 10 h 66"/>
                <a:gd name="T2" fmla="*/ 15 w 15"/>
                <a:gd name="T3" fmla="*/ 0 h 66"/>
                <a:gd name="T4" fmla="*/ 15 w 15"/>
                <a:gd name="T5" fmla="*/ 66 h 66"/>
              </a:gdLst>
              <a:ahLst/>
              <a:cxnLst>
                <a:cxn ang="0">
                  <a:pos x="T0" y="T1"/>
                </a:cxn>
                <a:cxn ang="0">
                  <a:pos x="T2" y="T3"/>
                </a:cxn>
                <a:cxn ang="0">
                  <a:pos x="T4" y="T5"/>
                </a:cxn>
              </a:cxnLst>
              <a:rect l="0" t="0" r="r" b="b"/>
              <a:pathLst>
                <a:path w="15" h="66">
                  <a:moveTo>
                    <a:pt x="0" y="10"/>
                  </a:moveTo>
                  <a:lnTo>
                    <a:pt x="15" y="0"/>
                  </a:lnTo>
                  <a:lnTo>
                    <a:pt x="15" y="66"/>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43" name="组合 42"/>
          <p:cNvGrpSpPr/>
          <p:nvPr/>
        </p:nvGrpSpPr>
        <p:grpSpPr>
          <a:xfrm>
            <a:off x="6484241" y="4150183"/>
            <a:ext cx="264912" cy="278936"/>
            <a:chOff x="8355013" y="-2193925"/>
            <a:chExt cx="269875" cy="284163"/>
          </a:xfrm>
        </p:grpSpPr>
        <p:sp>
          <p:nvSpPr>
            <p:cNvPr id="44" name="Oval 20"/>
            <p:cNvSpPr>
              <a:spLocks noChangeArrowheads="1"/>
            </p:cNvSpPr>
            <p:nvPr/>
          </p:nvSpPr>
          <p:spPr bwMode="auto">
            <a:xfrm>
              <a:off x="8459788" y="-2105025"/>
              <a:ext cx="60325" cy="60325"/>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5" name="Oval 21"/>
            <p:cNvSpPr>
              <a:spLocks noChangeArrowheads="1"/>
            </p:cNvSpPr>
            <p:nvPr/>
          </p:nvSpPr>
          <p:spPr bwMode="auto">
            <a:xfrm>
              <a:off x="8528051" y="-1995488"/>
              <a:ext cx="17463" cy="19050"/>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6" name="Freeform 22"/>
            <p:cNvSpPr/>
            <p:nvPr/>
          </p:nvSpPr>
          <p:spPr bwMode="auto">
            <a:xfrm>
              <a:off x="8355013" y="-2193925"/>
              <a:ext cx="269875" cy="284163"/>
            </a:xfrm>
            <a:custGeom>
              <a:avLst/>
              <a:gdLst>
                <a:gd name="T0" fmla="*/ 70 w 72"/>
                <a:gd name="T1" fmla="*/ 0 h 76"/>
                <a:gd name="T2" fmla="*/ 7 w 72"/>
                <a:gd name="T3" fmla="*/ 0 h 76"/>
                <a:gd name="T4" fmla="*/ 5 w 72"/>
                <a:gd name="T5" fmla="*/ 2 h 76"/>
                <a:gd name="T6" fmla="*/ 2 w 72"/>
                <a:gd name="T7" fmla="*/ 5 h 76"/>
                <a:gd name="T8" fmla="*/ 0 w 72"/>
                <a:gd name="T9" fmla="*/ 7 h 76"/>
                <a:gd name="T10" fmla="*/ 0 w 72"/>
                <a:gd name="T11" fmla="*/ 17 h 76"/>
                <a:gd name="T12" fmla="*/ 2 w 72"/>
                <a:gd name="T13" fmla="*/ 19 h 76"/>
                <a:gd name="T14" fmla="*/ 5 w 72"/>
                <a:gd name="T15" fmla="*/ 21 h 76"/>
                <a:gd name="T16" fmla="*/ 5 w 72"/>
                <a:gd name="T17" fmla="*/ 55 h 76"/>
                <a:gd name="T18" fmla="*/ 2 w 72"/>
                <a:gd name="T19" fmla="*/ 57 h 76"/>
                <a:gd name="T20" fmla="*/ 0 w 72"/>
                <a:gd name="T21" fmla="*/ 59 h 76"/>
                <a:gd name="T22" fmla="*/ 0 w 72"/>
                <a:gd name="T23" fmla="*/ 69 h 76"/>
                <a:gd name="T24" fmla="*/ 2 w 72"/>
                <a:gd name="T25" fmla="*/ 71 h 76"/>
                <a:gd name="T26" fmla="*/ 5 w 72"/>
                <a:gd name="T27" fmla="*/ 74 h 76"/>
                <a:gd name="T28" fmla="*/ 7 w 72"/>
                <a:gd name="T29" fmla="*/ 76 h 76"/>
                <a:gd name="T30" fmla="*/ 70 w 72"/>
                <a:gd name="T31" fmla="*/ 76 h 76"/>
                <a:gd name="T32" fmla="*/ 72 w 72"/>
                <a:gd name="T33" fmla="*/ 74 h 76"/>
                <a:gd name="T34" fmla="*/ 72 w 72"/>
                <a:gd name="T35" fmla="*/ 2 h 76"/>
                <a:gd name="T36" fmla="*/ 70 w 7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6">
                  <a:moveTo>
                    <a:pt x="70" y="0"/>
                  </a:moveTo>
                  <a:cubicBezTo>
                    <a:pt x="7" y="0"/>
                    <a:pt x="7" y="0"/>
                    <a:pt x="7" y="0"/>
                  </a:cubicBezTo>
                  <a:cubicBezTo>
                    <a:pt x="6" y="0"/>
                    <a:pt x="5" y="1"/>
                    <a:pt x="5" y="2"/>
                  </a:cubicBezTo>
                  <a:cubicBezTo>
                    <a:pt x="5" y="4"/>
                    <a:pt x="4" y="5"/>
                    <a:pt x="2" y="5"/>
                  </a:cubicBezTo>
                  <a:cubicBezTo>
                    <a:pt x="1" y="5"/>
                    <a:pt x="0" y="6"/>
                    <a:pt x="0" y="7"/>
                  </a:cubicBezTo>
                  <a:cubicBezTo>
                    <a:pt x="0" y="17"/>
                    <a:pt x="0" y="17"/>
                    <a:pt x="0" y="17"/>
                  </a:cubicBezTo>
                  <a:cubicBezTo>
                    <a:pt x="0" y="18"/>
                    <a:pt x="1" y="19"/>
                    <a:pt x="2" y="19"/>
                  </a:cubicBezTo>
                  <a:cubicBezTo>
                    <a:pt x="4" y="19"/>
                    <a:pt x="5" y="20"/>
                    <a:pt x="5" y="21"/>
                  </a:cubicBezTo>
                  <a:cubicBezTo>
                    <a:pt x="5" y="55"/>
                    <a:pt x="5" y="55"/>
                    <a:pt x="5" y="55"/>
                  </a:cubicBezTo>
                  <a:cubicBezTo>
                    <a:pt x="5" y="56"/>
                    <a:pt x="4" y="57"/>
                    <a:pt x="2" y="57"/>
                  </a:cubicBezTo>
                  <a:cubicBezTo>
                    <a:pt x="1" y="57"/>
                    <a:pt x="0" y="58"/>
                    <a:pt x="0" y="59"/>
                  </a:cubicBezTo>
                  <a:cubicBezTo>
                    <a:pt x="0" y="69"/>
                    <a:pt x="0" y="69"/>
                    <a:pt x="0" y="69"/>
                  </a:cubicBezTo>
                  <a:cubicBezTo>
                    <a:pt x="0" y="70"/>
                    <a:pt x="1" y="71"/>
                    <a:pt x="2" y="71"/>
                  </a:cubicBezTo>
                  <a:cubicBezTo>
                    <a:pt x="4" y="71"/>
                    <a:pt x="5" y="72"/>
                    <a:pt x="5" y="74"/>
                  </a:cubicBezTo>
                  <a:cubicBezTo>
                    <a:pt x="5" y="75"/>
                    <a:pt x="6" y="76"/>
                    <a:pt x="7" y="76"/>
                  </a:cubicBezTo>
                  <a:cubicBezTo>
                    <a:pt x="70" y="76"/>
                    <a:pt x="70" y="76"/>
                    <a:pt x="70" y="76"/>
                  </a:cubicBezTo>
                  <a:cubicBezTo>
                    <a:pt x="71" y="76"/>
                    <a:pt x="72" y="75"/>
                    <a:pt x="72" y="74"/>
                  </a:cubicBezTo>
                  <a:cubicBezTo>
                    <a:pt x="72" y="2"/>
                    <a:pt x="72" y="2"/>
                    <a:pt x="72" y="2"/>
                  </a:cubicBezTo>
                  <a:cubicBezTo>
                    <a:pt x="72" y="1"/>
                    <a:pt x="71" y="0"/>
                    <a:pt x="70" y="0"/>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7" name="Freeform 23"/>
            <p:cNvSpPr/>
            <p:nvPr/>
          </p:nvSpPr>
          <p:spPr bwMode="auto">
            <a:xfrm>
              <a:off x="8399463" y="-2165350"/>
              <a:ext cx="195263" cy="225425"/>
            </a:xfrm>
            <a:custGeom>
              <a:avLst/>
              <a:gdLst>
                <a:gd name="T0" fmla="*/ 52 w 52"/>
                <a:gd name="T1" fmla="*/ 58 h 60"/>
                <a:gd name="T2" fmla="*/ 50 w 52"/>
                <a:gd name="T3" fmla="*/ 60 h 60"/>
                <a:gd name="T4" fmla="*/ 2 w 52"/>
                <a:gd name="T5" fmla="*/ 60 h 60"/>
                <a:gd name="T6" fmla="*/ 0 w 52"/>
                <a:gd name="T7" fmla="*/ 58 h 60"/>
                <a:gd name="T8" fmla="*/ 0 w 52"/>
                <a:gd name="T9" fmla="*/ 2 h 60"/>
                <a:gd name="T10" fmla="*/ 2 w 52"/>
                <a:gd name="T11" fmla="*/ 0 h 60"/>
                <a:gd name="T12" fmla="*/ 50 w 52"/>
                <a:gd name="T13" fmla="*/ 0 h 60"/>
                <a:gd name="T14" fmla="*/ 52 w 52"/>
                <a:gd name="T15" fmla="*/ 2 h 60"/>
                <a:gd name="T16" fmla="*/ 52 w 52"/>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0">
                  <a:moveTo>
                    <a:pt x="52" y="58"/>
                  </a:moveTo>
                  <a:cubicBezTo>
                    <a:pt x="52" y="59"/>
                    <a:pt x="51" y="60"/>
                    <a:pt x="50" y="60"/>
                  </a:cubicBezTo>
                  <a:cubicBezTo>
                    <a:pt x="2" y="60"/>
                    <a:pt x="2" y="60"/>
                    <a:pt x="2" y="60"/>
                  </a:cubicBezTo>
                  <a:cubicBezTo>
                    <a:pt x="1" y="60"/>
                    <a:pt x="0" y="59"/>
                    <a:pt x="0" y="58"/>
                  </a:cubicBezTo>
                  <a:cubicBezTo>
                    <a:pt x="0" y="2"/>
                    <a:pt x="0" y="2"/>
                    <a:pt x="0" y="2"/>
                  </a:cubicBezTo>
                  <a:cubicBezTo>
                    <a:pt x="0" y="1"/>
                    <a:pt x="1" y="0"/>
                    <a:pt x="2" y="0"/>
                  </a:cubicBezTo>
                  <a:cubicBezTo>
                    <a:pt x="50" y="0"/>
                    <a:pt x="50" y="0"/>
                    <a:pt x="50" y="0"/>
                  </a:cubicBezTo>
                  <a:cubicBezTo>
                    <a:pt x="51" y="0"/>
                    <a:pt x="52" y="1"/>
                    <a:pt x="52" y="2"/>
                  </a:cubicBezTo>
                  <a:lnTo>
                    <a:pt x="52" y="58"/>
                  </a:ln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8" name="Line 24"/>
            <p:cNvSpPr>
              <a:spLocks noChangeShapeType="1"/>
            </p:cNvSpPr>
            <p:nvPr/>
          </p:nvSpPr>
          <p:spPr bwMode="auto">
            <a:xfrm>
              <a:off x="8520113" y="-2089150"/>
              <a:ext cx="74613"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49" name="Line 25"/>
            <p:cNvSpPr>
              <a:spLocks noChangeShapeType="1"/>
            </p:cNvSpPr>
            <p:nvPr/>
          </p:nvSpPr>
          <p:spPr bwMode="auto">
            <a:xfrm>
              <a:off x="8520113" y="-2058988"/>
              <a:ext cx="74613"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50" name="组合 49"/>
          <p:cNvGrpSpPr/>
          <p:nvPr/>
        </p:nvGrpSpPr>
        <p:grpSpPr>
          <a:xfrm>
            <a:off x="7758093" y="4143171"/>
            <a:ext cx="280493" cy="278933"/>
            <a:chOff x="9974263" y="-2689225"/>
            <a:chExt cx="285750" cy="284163"/>
          </a:xfrm>
        </p:grpSpPr>
        <p:sp>
          <p:nvSpPr>
            <p:cNvPr id="51" name="Freeform 15"/>
            <p:cNvSpPr/>
            <p:nvPr/>
          </p:nvSpPr>
          <p:spPr bwMode="auto">
            <a:xfrm>
              <a:off x="9974263" y="-2581275"/>
              <a:ext cx="285750" cy="176213"/>
            </a:xfrm>
            <a:custGeom>
              <a:avLst/>
              <a:gdLst>
                <a:gd name="T0" fmla="*/ 180 w 180"/>
                <a:gd name="T1" fmla="*/ 0 h 111"/>
                <a:gd name="T2" fmla="*/ 180 w 180"/>
                <a:gd name="T3" fmla="*/ 111 h 111"/>
                <a:gd name="T4" fmla="*/ 0 w 180"/>
                <a:gd name="T5" fmla="*/ 111 h 111"/>
                <a:gd name="T6" fmla="*/ 0 w 180"/>
                <a:gd name="T7" fmla="*/ 0 h 111"/>
              </a:gdLst>
              <a:ahLst/>
              <a:cxnLst>
                <a:cxn ang="0">
                  <a:pos x="T0" y="T1"/>
                </a:cxn>
                <a:cxn ang="0">
                  <a:pos x="T2" y="T3"/>
                </a:cxn>
                <a:cxn ang="0">
                  <a:pos x="T4" y="T5"/>
                </a:cxn>
                <a:cxn ang="0">
                  <a:pos x="T6" y="T7"/>
                </a:cxn>
              </a:cxnLst>
              <a:rect l="0" t="0" r="r" b="b"/>
              <a:pathLst>
                <a:path w="180" h="111">
                  <a:moveTo>
                    <a:pt x="180" y="0"/>
                  </a:moveTo>
                  <a:lnTo>
                    <a:pt x="180" y="111"/>
                  </a:lnTo>
                  <a:lnTo>
                    <a:pt x="0" y="111"/>
                  </a:lnTo>
                  <a:lnTo>
                    <a:pt x="0" y="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2" name="Freeform 16"/>
            <p:cNvSpPr/>
            <p:nvPr/>
          </p:nvSpPr>
          <p:spPr bwMode="auto">
            <a:xfrm>
              <a:off x="10020301" y="-2689225"/>
              <a:ext cx="195263" cy="127000"/>
            </a:xfrm>
            <a:custGeom>
              <a:avLst/>
              <a:gdLst>
                <a:gd name="T0" fmla="*/ 0 w 123"/>
                <a:gd name="T1" fmla="*/ 80 h 80"/>
                <a:gd name="T2" fmla="*/ 0 w 123"/>
                <a:gd name="T3" fmla="*/ 0 h 80"/>
                <a:gd name="T4" fmla="*/ 123 w 123"/>
                <a:gd name="T5" fmla="*/ 0 h 80"/>
                <a:gd name="T6" fmla="*/ 123 w 123"/>
                <a:gd name="T7" fmla="*/ 80 h 80"/>
              </a:gdLst>
              <a:ahLst/>
              <a:cxnLst>
                <a:cxn ang="0">
                  <a:pos x="T0" y="T1"/>
                </a:cxn>
                <a:cxn ang="0">
                  <a:pos x="T2" y="T3"/>
                </a:cxn>
                <a:cxn ang="0">
                  <a:pos x="T4" y="T5"/>
                </a:cxn>
                <a:cxn ang="0">
                  <a:pos x="T6" y="T7"/>
                </a:cxn>
              </a:cxnLst>
              <a:rect l="0" t="0" r="r" b="b"/>
              <a:pathLst>
                <a:path w="123" h="80">
                  <a:moveTo>
                    <a:pt x="0" y="80"/>
                  </a:moveTo>
                  <a:lnTo>
                    <a:pt x="0" y="0"/>
                  </a:lnTo>
                  <a:lnTo>
                    <a:pt x="123" y="0"/>
                  </a:lnTo>
                  <a:lnTo>
                    <a:pt x="123" y="8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17"/>
            <p:cNvSpPr/>
            <p:nvPr/>
          </p:nvSpPr>
          <p:spPr bwMode="auto">
            <a:xfrm>
              <a:off x="9974263" y="-2581275"/>
              <a:ext cx="285750" cy="87313"/>
            </a:xfrm>
            <a:custGeom>
              <a:avLst/>
              <a:gdLst>
                <a:gd name="T0" fmla="*/ 0 w 180"/>
                <a:gd name="T1" fmla="*/ 0 h 55"/>
                <a:gd name="T2" fmla="*/ 90 w 180"/>
                <a:gd name="T3" fmla="*/ 55 h 55"/>
                <a:gd name="T4" fmla="*/ 180 w 180"/>
                <a:gd name="T5" fmla="*/ 0 h 55"/>
              </a:gdLst>
              <a:ahLst/>
              <a:cxnLst>
                <a:cxn ang="0">
                  <a:pos x="T0" y="T1"/>
                </a:cxn>
                <a:cxn ang="0">
                  <a:pos x="T2" y="T3"/>
                </a:cxn>
                <a:cxn ang="0">
                  <a:pos x="T4" y="T5"/>
                </a:cxn>
              </a:cxnLst>
              <a:rect l="0" t="0" r="r" b="b"/>
              <a:pathLst>
                <a:path w="180" h="55">
                  <a:moveTo>
                    <a:pt x="0" y="0"/>
                  </a:moveTo>
                  <a:lnTo>
                    <a:pt x="90" y="55"/>
                  </a:lnTo>
                  <a:lnTo>
                    <a:pt x="180" y="0"/>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Line 29"/>
            <p:cNvSpPr>
              <a:spLocks noChangeShapeType="1"/>
            </p:cNvSpPr>
            <p:nvPr/>
          </p:nvSpPr>
          <p:spPr bwMode="auto">
            <a:xfrm>
              <a:off x="10215563" y="-2611438"/>
              <a:ext cx="44450" cy="30163"/>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Line 30"/>
            <p:cNvSpPr>
              <a:spLocks noChangeShapeType="1"/>
            </p:cNvSpPr>
            <p:nvPr/>
          </p:nvSpPr>
          <p:spPr bwMode="auto">
            <a:xfrm flipH="1">
              <a:off x="9974263" y="-2611438"/>
              <a:ext cx="46038" cy="30163"/>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Line 31"/>
            <p:cNvSpPr>
              <a:spLocks noChangeShapeType="1"/>
            </p:cNvSpPr>
            <p:nvPr/>
          </p:nvSpPr>
          <p:spPr bwMode="auto">
            <a:xfrm>
              <a:off x="10056813" y="-2644775"/>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Line 32"/>
            <p:cNvSpPr>
              <a:spLocks noChangeShapeType="1"/>
            </p:cNvSpPr>
            <p:nvPr/>
          </p:nvSpPr>
          <p:spPr bwMode="auto">
            <a:xfrm>
              <a:off x="10056813" y="-2614613"/>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Line 33"/>
            <p:cNvSpPr>
              <a:spLocks noChangeShapeType="1"/>
            </p:cNvSpPr>
            <p:nvPr/>
          </p:nvSpPr>
          <p:spPr bwMode="auto">
            <a:xfrm>
              <a:off x="10056813" y="-2584450"/>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Line 34"/>
            <p:cNvSpPr>
              <a:spLocks noChangeShapeType="1"/>
            </p:cNvSpPr>
            <p:nvPr/>
          </p:nvSpPr>
          <p:spPr bwMode="auto">
            <a:xfrm>
              <a:off x="10056813" y="-2554288"/>
              <a:ext cx="12065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0" name="矩形 59"/>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pic>
        <p:nvPicPr>
          <p:cNvPr id="5" name="图片 4"/>
          <p:cNvPicPr>
            <a:picLocks noChangeAspect="1"/>
          </p:cNvPicPr>
          <p:nvPr/>
        </p:nvPicPr>
        <p:blipFill>
          <a:blip r:embed="rId3"/>
          <a:stretch>
            <a:fillRect/>
          </a:stretch>
        </p:blipFill>
        <p:spPr>
          <a:xfrm>
            <a:off x="883512" y="1537475"/>
            <a:ext cx="4347152" cy="4347152"/>
          </a:xfrm>
          <a:prstGeom prst="rect">
            <a:avLst/>
          </a:prstGeom>
        </p:spPr>
      </p:pic>
      <p:sp>
        <p:nvSpPr>
          <p:cNvPr id="61"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难忘师恩</a:t>
            </a:r>
          </a:p>
        </p:txBody>
      </p:sp>
      <p:cxnSp>
        <p:nvCxnSpPr>
          <p:cNvPr id="62" name="直接连接符 61"/>
          <p:cNvCxnSpPr>
            <a:endCxn id="61"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271693" y="1825491"/>
            <a:ext cx="5341551" cy="3748457"/>
          </a:xfrm>
          <a:prstGeom prst="rect">
            <a:avLst/>
          </a:prstGeom>
        </p:spPr>
      </p:pic>
      <p:sp>
        <p:nvSpPr>
          <p:cNvPr id="9" name="矩形 8"/>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5" name="矩形 4"/>
          <p:cNvSpPr/>
          <p:nvPr/>
        </p:nvSpPr>
        <p:spPr>
          <a:xfrm>
            <a:off x="848811" y="1637629"/>
            <a:ext cx="3595868" cy="4751596"/>
          </a:xfrm>
          <a:prstGeom prst="rect">
            <a:avLst/>
          </a:prstGeom>
          <a:solidFill>
            <a:srgbClr val="FF78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文本框 6"/>
          <p:cNvSpPr txBox="1">
            <a:spLocks noChangeArrowheads="1"/>
          </p:cNvSpPr>
          <p:nvPr/>
        </p:nvSpPr>
        <p:spPr bwMode="auto">
          <a:xfrm>
            <a:off x="1054475" y="2868633"/>
            <a:ext cx="3184539" cy="256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13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宋代是民办学校开始兴起和繁荣的时代，私立书院流行，但朝廷对官学同样抓得很紧，要当上“公办教师”同样得考试。宋熙宁八年（公元</a:t>
            </a:r>
            <a:r>
              <a:rPr lang="en-US" altLang="zh-CN" sz="13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1076</a:t>
            </a:r>
            <a:r>
              <a:rPr lang="zh-CN" altLang="en-US" sz="13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年）实施的“教官试”制度，大概是中国教育史上最难通过的教育主管和教师资格考试。由于考试过严，全国州、县的教授数量明显减少。</a:t>
            </a:r>
          </a:p>
        </p:txBody>
      </p:sp>
      <p:sp>
        <p:nvSpPr>
          <p:cNvPr id="10" name="文本框 5"/>
          <p:cNvSpPr txBox="1">
            <a:spLocks noChangeArrowheads="1"/>
          </p:cNvSpPr>
          <p:nvPr/>
        </p:nvSpPr>
        <p:spPr bwMode="auto">
          <a:xfrm>
            <a:off x="5628362" y="125963"/>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难忘师恩</a:t>
            </a:r>
          </a:p>
        </p:txBody>
      </p:sp>
      <p:cxnSp>
        <p:nvCxnSpPr>
          <p:cNvPr id="11" name="直接连接符 10"/>
          <p:cNvCxnSpPr>
            <a:endCxn id="10" idx="1"/>
          </p:cNvCxnSpPr>
          <p:nvPr/>
        </p:nvCxnSpPr>
        <p:spPr>
          <a:xfrm>
            <a:off x="6412376" y="392755"/>
            <a:ext cx="1092120"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233263" y="753860"/>
            <a:ext cx="9523488" cy="4752711"/>
          </a:xfrm>
          <a:prstGeom prst="rect">
            <a:avLst/>
          </a:prstGeom>
        </p:spPr>
        <p:txBody>
          <a:bodyPr wrap="square">
            <a:spAutoFit/>
          </a:bodyPr>
          <a:lstStyle/>
          <a:p>
            <a:pPr algn="ctr">
              <a:lnSpc>
                <a:spcPct val="200000"/>
              </a:lnSpc>
              <a:spcBef>
                <a:spcPct val="0"/>
              </a:spcBef>
              <a:buNone/>
            </a:pPr>
            <a:r>
              <a:rPr lang="zh-CN" altLang="en-US" sz="4470" b="1" dirty="0">
                <a:solidFill>
                  <a:schemeClr val="bg2">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版权声明</a:t>
            </a:r>
          </a:p>
          <a:p>
            <a:pPr algn="ctr">
              <a:lnSpc>
                <a:spcPct val="20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感谢您下载办公资源网平台上提供的PPT作品,为了您和办公资源以及原创作者的利益,请勿复制、传播、销售,否则将承担法律责任!办公资源将对作品进行维权,按照传播下载次数进行十倍的索取赔偿!</a:t>
            </a:r>
          </a:p>
          <a:p>
            <a:pPr algn="ctr">
              <a:lnSpc>
                <a:spcPct val="27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1. 在办公资源出售的PPT模板是免版税类(RF: Royalty-Free)正版受《中国人民共和国著作法》和《世界版权公约》的保护,作品的所有权、版权和著作权归办公资源所有,您下载的是PPT模板素材的使用权.</a:t>
            </a:r>
          </a:p>
          <a:p>
            <a:pPr algn="ctr">
              <a:lnSpc>
                <a:spcPct val="20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2. 不得将办公资源的PPT模板、PPT素材,本身用于再出售,或者出租、出借、转让、分销、发布或者作为礼物供他人使用,不得转授权、出卖、转让本协议或者本协议中的权利.</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02508" y="210839"/>
            <a:ext cx="11559483" cy="6371007"/>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9" name="文本框 18"/>
          <p:cNvSpPr txBox="1"/>
          <p:nvPr/>
        </p:nvSpPr>
        <p:spPr>
          <a:xfrm>
            <a:off x="4833876" y="4626972"/>
            <a:ext cx="1808480" cy="583565"/>
          </a:xfrm>
          <a:prstGeom prst="rect">
            <a:avLst/>
          </a:prstGeom>
          <a:noFill/>
        </p:spPr>
        <p:txBody>
          <a:bodyPr wrap="none" rtlCol="0">
            <a:spAutoFit/>
          </a:bodyPr>
          <a:lstStyle/>
          <a:p>
            <a:r>
              <a:rPr lang="zh-CN" altLang="en-US" sz="3200" dirty="0">
                <a:solidFill>
                  <a:srgbClr val="CF3C2A"/>
                </a:solidFill>
                <a:cs typeface="+mn-ea"/>
                <a:sym typeface="+mn-lt"/>
              </a:rPr>
              <a:t>师恩似海</a:t>
            </a:r>
          </a:p>
        </p:txBody>
      </p:sp>
      <p:sp>
        <p:nvSpPr>
          <p:cNvPr id="20" name="文本框 19"/>
          <p:cNvSpPr txBox="1"/>
          <p:nvPr/>
        </p:nvSpPr>
        <p:spPr>
          <a:xfrm>
            <a:off x="4526561" y="5272204"/>
            <a:ext cx="2484071" cy="1018540"/>
          </a:xfrm>
          <a:prstGeom prst="rect">
            <a:avLst/>
          </a:prstGeom>
          <a:noFill/>
        </p:spPr>
        <p:txBody>
          <a:bodyPr wrap="square" rtlCol="0">
            <a:spAutoFit/>
          </a:bodyPr>
          <a:lstStyle/>
          <a:p>
            <a:pPr algn="just">
              <a:lnSpc>
                <a:spcPct val="150000"/>
              </a:lnSpc>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a:t>
            </a:r>
            <a:endParaRPr lang="zh-CN" altLang="en-US" sz="1335" dirty="0">
              <a:ln>
                <a:noFill/>
              </a:ln>
              <a:solidFill>
                <a:srgbClr val="CF3C2A"/>
              </a:solidFill>
              <a:cs typeface="+mn-ea"/>
              <a:sym typeface="+mn-lt"/>
            </a:endParaRPr>
          </a:p>
        </p:txBody>
      </p:sp>
      <p:pic>
        <p:nvPicPr>
          <p:cNvPr id="5" name="图片 4"/>
          <p:cNvPicPr>
            <a:picLocks noChangeAspect="1"/>
          </p:cNvPicPr>
          <p:nvPr/>
        </p:nvPicPr>
        <p:blipFill>
          <a:blip r:embed="rId3"/>
          <a:stretch>
            <a:fillRect/>
          </a:stretch>
        </p:blipFill>
        <p:spPr>
          <a:xfrm rot="1194781">
            <a:off x="-501948" y="2965539"/>
            <a:ext cx="5832967" cy="3761337"/>
          </a:xfrm>
          <a:prstGeom prst="rect">
            <a:avLst/>
          </a:prstGeom>
        </p:spPr>
      </p:pic>
      <p:sp>
        <p:nvSpPr>
          <p:cNvPr id="22" name="文本框 21"/>
          <p:cNvSpPr txBox="1"/>
          <p:nvPr/>
        </p:nvSpPr>
        <p:spPr>
          <a:xfrm>
            <a:off x="6895880" y="1985644"/>
            <a:ext cx="2214880" cy="583565"/>
          </a:xfrm>
          <a:prstGeom prst="rect">
            <a:avLst/>
          </a:prstGeom>
          <a:noFill/>
        </p:spPr>
        <p:txBody>
          <a:bodyPr wrap="none" rtlCol="0">
            <a:spAutoFit/>
          </a:bodyPr>
          <a:lstStyle/>
          <a:p>
            <a:r>
              <a:rPr lang="zh-CN" altLang="en-US" sz="3200" dirty="0">
                <a:solidFill>
                  <a:srgbClr val="CF3C2A"/>
                </a:solidFill>
                <a:cs typeface="+mn-ea"/>
                <a:sym typeface="+mn-lt"/>
              </a:rPr>
              <a:t>老师辛苦了</a:t>
            </a:r>
          </a:p>
        </p:txBody>
      </p:sp>
      <p:sp>
        <p:nvSpPr>
          <p:cNvPr id="23" name="文本框 22"/>
          <p:cNvSpPr txBox="1"/>
          <p:nvPr/>
        </p:nvSpPr>
        <p:spPr>
          <a:xfrm>
            <a:off x="6895880" y="2633245"/>
            <a:ext cx="2484071" cy="584835"/>
          </a:xfrm>
          <a:prstGeom prst="rect">
            <a:avLst/>
          </a:prstGeom>
          <a:noFill/>
        </p:spPr>
        <p:txBody>
          <a:bodyPr wrap="square" rtlCol="0">
            <a:spAutoFit/>
          </a:bodyPr>
          <a:lstStyle/>
          <a:p>
            <a:pPr algn="ctr">
              <a:lnSpc>
                <a:spcPct val="120000"/>
              </a:lnSpc>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endParaRPr lang="zh-CN" altLang="en-US" sz="1335" dirty="0">
              <a:ln>
                <a:noFill/>
              </a:ln>
              <a:solidFill>
                <a:srgbClr val="CF3C2A"/>
              </a:solidFill>
              <a:cs typeface="+mn-ea"/>
              <a:sym typeface="+mn-lt"/>
            </a:endParaRPr>
          </a:p>
        </p:txBody>
      </p:sp>
      <p:sp>
        <p:nvSpPr>
          <p:cNvPr id="24" name="文本框 23"/>
          <p:cNvSpPr txBox="1"/>
          <p:nvPr/>
        </p:nvSpPr>
        <p:spPr>
          <a:xfrm>
            <a:off x="2651976" y="1988013"/>
            <a:ext cx="2214880" cy="583565"/>
          </a:xfrm>
          <a:prstGeom prst="rect">
            <a:avLst/>
          </a:prstGeom>
          <a:noFill/>
        </p:spPr>
        <p:txBody>
          <a:bodyPr wrap="none" rtlCol="0">
            <a:spAutoFit/>
          </a:bodyPr>
          <a:lstStyle/>
          <a:p>
            <a:r>
              <a:rPr lang="zh-CN" altLang="en-US" sz="3200" dirty="0">
                <a:solidFill>
                  <a:srgbClr val="CF3C2A"/>
                </a:solidFill>
                <a:cs typeface="+mn-ea"/>
                <a:sym typeface="+mn-lt"/>
              </a:rPr>
              <a:t>教师节快乐</a:t>
            </a:r>
          </a:p>
        </p:txBody>
      </p:sp>
      <p:sp>
        <p:nvSpPr>
          <p:cNvPr id="25" name="文本框 24"/>
          <p:cNvSpPr txBox="1"/>
          <p:nvPr/>
        </p:nvSpPr>
        <p:spPr>
          <a:xfrm>
            <a:off x="2558975" y="2633245"/>
            <a:ext cx="2484071" cy="584835"/>
          </a:xfrm>
          <a:prstGeom prst="rect">
            <a:avLst/>
          </a:prstGeom>
          <a:noFill/>
        </p:spPr>
        <p:txBody>
          <a:bodyPr wrap="square" rtlCol="0">
            <a:spAutoFit/>
          </a:bodyPr>
          <a:lstStyle/>
          <a:p>
            <a:pPr algn="ctr">
              <a:lnSpc>
                <a:spcPct val="120000"/>
              </a:lnSpc>
            </a:pPr>
            <a:r>
              <a:rPr lang="zh-CN" altLang="en-US"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endParaRPr lang="zh-CN" altLang="en-US" sz="1335" dirty="0">
              <a:ln>
                <a:noFill/>
              </a:ln>
              <a:solidFill>
                <a:srgbClr val="CF3C2A"/>
              </a:solidFill>
              <a:cs typeface="+mn-ea"/>
              <a:sym typeface="+mn-lt"/>
            </a:endParaRPr>
          </a:p>
        </p:txBody>
      </p:sp>
      <p:sp>
        <p:nvSpPr>
          <p:cNvPr id="26" name="文本框 25"/>
          <p:cNvSpPr txBox="1"/>
          <p:nvPr/>
        </p:nvSpPr>
        <p:spPr>
          <a:xfrm>
            <a:off x="9250245" y="4633407"/>
            <a:ext cx="1808480" cy="583565"/>
          </a:xfrm>
          <a:prstGeom prst="rect">
            <a:avLst/>
          </a:prstGeom>
          <a:noFill/>
        </p:spPr>
        <p:txBody>
          <a:bodyPr wrap="none" rtlCol="0">
            <a:spAutoFit/>
          </a:bodyPr>
          <a:lstStyle/>
          <a:p>
            <a:r>
              <a:rPr lang="zh-CN" altLang="en-US" sz="3200" dirty="0">
                <a:solidFill>
                  <a:srgbClr val="CF3C2A"/>
                </a:solidFill>
                <a:cs typeface="+mn-ea"/>
                <a:sym typeface="+mn-lt"/>
              </a:rPr>
              <a:t>难忘师恩</a:t>
            </a:r>
          </a:p>
        </p:txBody>
      </p:sp>
      <p:sp>
        <p:nvSpPr>
          <p:cNvPr id="27" name="文本框 26"/>
          <p:cNvSpPr txBox="1"/>
          <p:nvPr/>
        </p:nvSpPr>
        <p:spPr>
          <a:xfrm>
            <a:off x="8942931" y="5278639"/>
            <a:ext cx="2484071" cy="1078865"/>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endParaRPr lang="zh-CN" altLang="en-US" sz="1335" dirty="0">
              <a:ln>
                <a:noFill/>
              </a:ln>
              <a:solidFill>
                <a:srgbClr val="CF3C2A"/>
              </a:solidFill>
              <a:cs typeface="+mn-ea"/>
              <a:sym typeface="+mn-lt"/>
            </a:endParaRPr>
          </a:p>
        </p:txBody>
      </p:sp>
      <p:sp>
        <p:nvSpPr>
          <p:cNvPr id="37" name="文本框 36"/>
          <p:cNvSpPr txBox="1"/>
          <p:nvPr/>
        </p:nvSpPr>
        <p:spPr>
          <a:xfrm>
            <a:off x="5190469" y="339640"/>
            <a:ext cx="1676400" cy="993775"/>
          </a:xfrm>
          <a:prstGeom prst="rect">
            <a:avLst/>
          </a:prstGeom>
          <a:noFill/>
        </p:spPr>
        <p:txBody>
          <a:bodyPr wrap="none" rtlCol="0">
            <a:spAutoFit/>
          </a:bodyPr>
          <a:lstStyle/>
          <a:p>
            <a:r>
              <a:rPr lang="zh-CN" altLang="en-US" sz="5865" b="1" dirty="0">
                <a:solidFill>
                  <a:srgbClr val="CF3C2A"/>
                </a:solidFill>
                <a:cs typeface="+mn-ea"/>
                <a:sym typeface="+mn-lt"/>
              </a:rPr>
              <a:t>目录</a:t>
            </a:r>
          </a:p>
        </p:txBody>
      </p:sp>
      <p:cxnSp>
        <p:nvCxnSpPr>
          <p:cNvPr id="7" name="直接连接符 6"/>
          <p:cNvCxnSpPr/>
          <p:nvPr/>
        </p:nvCxnSpPr>
        <p:spPr>
          <a:xfrm>
            <a:off x="5537187" y="1365561"/>
            <a:ext cx="1090124" cy="0"/>
          </a:xfrm>
          <a:prstGeom prst="line">
            <a:avLst/>
          </a:prstGeom>
          <a:ln>
            <a:solidFill>
              <a:srgbClr val="CF3C2A"/>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4"/>
          <a:stretch>
            <a:fillRect/>
          </a:stretch>
        </p:blipFill>
        <p:spPr>
          <a:xfrm rot="2276106">
            <a:off x="9156339" y="-246596"/>
            <a:ext cx="3113501" cy="3113501"/>
          </a:xfrm>
          <a:prstGeom prst="rect">
            <a:avLst/>
          </a:prstGeom>
          <a:effectLst>
            <a:outerShdw blurRad="50800" dist="38100" dir="2700000" algn="tl" rotWithShape="0">
              <a:prstClr val="black">
                <a:alpha val="30000"/>
              </a:prstClr>
            </a:outerShdw>
          </a:effectLst>
        </p:spPr>
      </p:pic>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25" grpId="0"/>
      <p:bldP spid="26" grpId="0"/>
      <p:bldP spid="27"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duotone>
              <a:prstClr val="black"/>
              <a:srgbClr val="CF3C2A">
                <a:tint val="45000"/>
                <a:satMod val="400000"/>
              </a:srgbClr>
            </a:duotone>
          </a:blip>
          <a:stretch>
            <a:fillRect/>
          </a:stretch>
        </p:blipFill>
        <p:spPr>
          <a:xfrm>
            <a:off x="3108307" y="-418640"/>
            <a:ext cx="6191609" cy="4651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5"/>
          <p:cNvSpPr txBox="1">
            <a:spLocks noChangeArrowheads="1"/>
          </p:cNvSpPr>
          <p:nvPr/>
        </p:nvSpPr>
        <p:spPr bwMode="auto">
          <a:xfrm>
            <a:off x="2469019" y="2752761"/>
            <a:ext cx="289433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265" dirty="0">
                <a:solidFill>
                  <a:srgbClr val="CF3C2A"/>
                </a:solidFill>
                <a:latin typeface="+mn-lt"/>
                <a:ea typeface="+mn-ea"/>
                <a:cs typeface="+mn-ea"/>
                <a:sym typeface="+mn-lt"/>
              </a:rPr>
              <a:t>教师节快乐</a:t>
            </a:r>
            <a:endParaRPr lang="zh-CN" altLang="en-US" sz="4265" b="1" dirty="0">
              <a:solidFill>
                <a:srgbClr val="CF3C2A"/>
              </a:solidFill>
              <a:latin typeface="+mn-lt"/>
              <a:ea typeface="+mn-ea"/>
              <a:cs typeface="+mn-ea"/>
              <a:sym typeface="+mn-lt"/>
            </a:endParaRPr>
          </a:p>
        </p:txBody>
      </p:sp>
      <p:sp>
        <p:nvSpPr>
          <p:cNvPr id="94" name="文本框 6"/>
          <p:cNvSpPr txBox="1">
            <a:spLocks noChangeArrowheads="1"/>
          </p:cNvSpPr>
          <p:nvPr/>
        </p:nvSpPr>
        <p:spPr bwMode="auto">
          <a:xfrm>
            <a:off x="1443357" y="3722652"/>
            <a:ext cx="465264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直至</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年，第六届全国人大常委会第九次会议通过了国务院关于建立教师节的议案，才真正确定了</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日为中国第一个教师节。</a:t>
            </a:r>
            <a:endParaRPr lang="en-US" altLang="zh-CN" sz="1200" dirty="0">
              <a:solidFill>
                <a:srgbClr val="B28743"/>
              </a:solidFill>
              <a:latin typeface="+mn-lt"/>
              <a:ea typeface="+mn-ea"/>
              <a:cs typeface="+mn-ea"/>
              <a:sym typeface="+mn-lt"/>
            </a:endParaRPr>
          </a:p>
        </p:txBody>
      </p:sp>
      <p:sp>
        <p:nvSpPr>
          <p:cNvPr id="7" name="文本框 5"/>
          <p:cNvSpPr txBox="1">
            <a:spLocks noChangeArrowheads="1"/>
          </p:cNvSpPr>
          <p:nvPr/>
        </p:nvSpPr>
        <p:spPr bwMode="auto">
          <a:xfrm>
            <a:off x="3560587" y="2055135"/>
            <a:ext cx="7112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735" dirty="0">
                <a:solidFill>
                  <a:srgbClr val="3D7F8E"/>
                </a:solidFill>
                <a:latin typeface="+mn-lt"/>
                <a:ea typeface="+mn-ea"/>
                <a:cs typeface="+mn-ea"/>
                <a:sym typeface="+mn-lt"/>
              </a:rPr>
              <a:t>01</a:t>
            </a:r>
            <a:endParaRPr lang="zh-CN" altLang="en-US" sz="3735" b="1" dirty="0">
              <a:solidFill>
                <a:srgbClr val="3D7F8E"/>
              </a:solidFill>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4987513" y="0"/>
            <a:ext cx="659500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矩形 341"/>
          <p:cNvSpPr/>
          <p:nvPr/>
        </p:nvSpPr>
        <p:spPr>
          <a:xfrm>
            <a:off x="157019" y="92364"/>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50"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教师节快乐</a:t>
            </a:r>
          </a:p>
        </p:txBody>
      </p:sp>
      <p:sp>
        <p:nvSpPr>
          <p:cNvPr id="321" name="矩形 320"/>
          <p:cNvSpPr/>
          <p:nvPr/>
        </p:nvSpPr>
        <p:spPr>
          <a:xfrm>
            <a:off x="5216269" y="2242283"/>
            <a:ext cx="2570119" cy="737235"/>
          </a:xfrm>
          <a:prstGeom prst="rect">
            <a:avLst/>
          </a:prstGeom>
        </p:spPr>
        <p:txBody>
          <a:bodyPr wrap="square">
            <a:spAutoFit/>
          </a:bodyPr>
          <a:lstStyle/>
          <a:p>
            <a:pPr>
              <a:lnSpc>
                <a:spcPct val="150000"/>
              </a:lnSpc>
            </a:pPr>
            <a:r>
              <a:rPr lang="en-US" altLang="zh-CN" sz="1400" dirty="0">
                <a:latin typeface="阿里巴巴普惠体 R" panose="00020600040101010101" charset="-122"/>
                <a:ea typeface="阿里巴巴普惠体 R" panose="00020600040101010101" charset="-122"/>
                <a:sym typeface="+mn-ea"/>
              </a:rPr>
              <a:t>1997</a:t>
            </a:r>
            <a:r>
              <a:rPr lang="zh-CN" altLang="en-US" sz="1400" dirty="0">
                <a:latin typeface="阿里巴巴普惠体 R" panose="00020600040101010101" charset="-122"/>
                <a:ea typeface="阿里巴巴普惠体 R" panose="00020600040101010101" charset="-122"/>
                <a:sym typeface="+mn-ea"/>
              </a:rPr>
              <a:t>年之前，香港的教师节定于每年的</a:t>
            </a:r>
            <a:r>
              <a:rPr lang="en-US" altLang="zh-CN" sz="1400" dirty="0">
                <a:latin typeface="阿里巴巴普惠体 R" panose="00020600040101010101" charset="-122"/>
                <a:ea typeface="阿里巴巴普惠体 R" panose="00020600040101010101" charset="-122"/>
                <a:sym typeface="+mn-ea"/>
              </a:rPr>
              <a:t>9</a:t>
            </a:r>
            <a:r>
              <a:rPr lang="zh-CN" altLang="en-US" sz="1400" dirty="0">
                <a:latin typeface="阿里巴巴普惠体 R" panose="00020600040101010101" charset="-122"/>
                <a:ea typeface="阿里巴巴普惠体 R" panose="00020600040101010101" charset="-122"/>
                <a:sym typeface="+mn-ea"/>
              </a:rPr>
              <a:t>月</a:t>
            </a:r>
            <a:r>
              <a:rPr lang="en-US" altLang="zh-CN" sz="1400" dirty="0">
                <a:latin typeface="阿里巴巴普惠体 R" panose="00020600040101010101" charset="-122"/>
                <a:ea typeface="阿里巴巴普惠体 R" panose="00020600040101010101" charset="-122"/>
                <a:sym typeface="+mn-ea"/>
              </a:rPr>
              <a:t>28</a:t>
            </a:r>
            <a:r>
              <a:rPr lang="zh-CN" altLang="en-US" sz="1400" dirty="0">
                <a:latin typeface="阿里巴巴普惠体 R" panose="00020600040101010101" charset="-122"/>
                <a:ea typeface="阿里巴巴普惠体 R" panose="00020600040101010101" charset="-122"/>
                <a:sym typeface="+mn-ea"/>
              </a:rPr>
              <a:t>日（孔子诞辰）</a:t>
            </a:r>
            <a:endParaRPr lang="zh-CN" altLang="en-US" sz="2400" dirty="0">
              <a:solidFill>
                <a:schemeClr val="tx2"/>
              </a:solidFill>
              <a:cs typeface="+mn-ea"/>
              <a:sym typeface="+mn-lt"/>
            </a:endParaRPr>
          </a:p>
        </p:txBody>
      </p:sp>
      <p:sp>
        <p:nvSpPr>
          <p:cNvPr id="323" name="矩形 322"/>
          <p:cNvSpPr/>
          <p:nvPr/>
        </p:nvSpPr>
        <p:spPr>
          <a:xfrm>
            <a:off x="5216269" y="4004887"/>
            <a:ext cx="2570119" cy="1060450"/>
          </a:xfrm>
          <a:prstGeom prst="rect">
            <a:avLst/>
          </a:prstGeom>
        </p:spPr>
        <p:txBody>
          <a:bodyPr wrap="square">
            <a:spAutoFit/>
          </a:bodyPr>
          <a:lstStyle/>
          <a:p>
            <a:pPr>
              <a:lnSpc>
                <a:spcPct val="150000"/>
              </a:lnSpc>
            </a:pPr>
            <a:r>
              <a:rPr lang="zh-CN" altLang="en-US" sz="1400" dirty="0">
                <a:latin typeface="阿里巴巴普惠体 R" panose="00020600040101010101" charset="-122"/>
                <a:ea typeface="阿里巴巴普惠体 R" panose="00020600040101010101" charset="-122"/>
                <a:sym typeface="+mn-ea"/>
              </a:rPr>
              <a:t>在台湾地区，从</a:t>
            </a:r>
            <a:r>
              <a:rPr lang="en-US" altLang="zh-CN" sz="1400" dirty="0">
                <a:latin typeface="阿里巴巴普惠体 R" panose="00020600040101010101" charset="-122"/>
                <a:ea typeface="阿里巴巴普惠体 R" panose="00020600040101010101" charset="-122"/>
                <a:sym typeface="+mn-ea"/>
              </a:rPr>
              <a:t>1952</a:t>
            </a:r>
            <a:r>
              <a:rPr lang="zh-CN" altLang="en-US" sz="1400" dirty="0">
                <a:latin typeface="阿里巴巴普惠体 R" panose="00020600040101010101" charset="-122"/>
                <a:ea typeface="阿里巴巴普惠体 R" panose="00020600040101010101" charset="-122"/>
                <a:sym typeface="+mn-ea"/>
              </a:rPr>
              <a:t>年起台湾当局就确定</a:t>
            </a:r>
            <a:r>
              <a:rPr lang="en-US" altLang="zh-CN" sz="1400" dirty="0">
                <a:latin typeface="阿里巴巴普惠体 R" panose="00020600040101010101" charset="-122"/>
                <a:ea typeface="阿里巴巴普惠体 R" panose="00020600040101010101" charset="-122"/>
                <a:sym typeface="+mn-ea"/>
              </a:rPr>
              <a:t>9</a:t>
            </a:r>
            <a:r>
              <a:rPr lang="zh-CN" altLang="en-US" sz="1400" dirty="0">
                <a:latin typeface="阿里巴巴普惠体 R" panose="00020600040101010101" charset="-122"/>
                <a:ea typeface="阿里巴巴普惠体 R" panose="00020600040101010101" charset="-122"/>
                <a:sym typeface="+mn-ea"/>
              </a:rPr>
              <a:t>月</a:t>
            </a:r>
            <a:r>
              <a:rPr lang="en-US" altLang="zh-CN" sz="1400" dirty="0">
                <a:latin typeface="阿里巴巴普惠体 R" panose="00020600040101010101" charset="-122"/>
                <a:ea typeface="阿里巴巴普惠体 R" panose="00020600040101010101" charset="-122"/>
                <a:sym typeface="+mn-ea"/>
              </a:rPr>
              <a:t>28</a:t>
            </a:r>
            <a:r>
              <a:rPr lang="zh-CN" altLang="en-US" sz="1400" dirty="0">
                <a:latin typeface="阿里巴巴普惠体 R" panose="00020600040101010101" charset="-122"/>
                <a:ea typeface="阿里巴巴普惠体 R" panose="00020600040101010101" charset="-122"/>
                <a:sym typeface="+mn-ea"/>
              </a:rPr>
              <a:t>日为孔子诞辰日及教师节</a:t>
            </a:r>
            <a:endParaRPr lang="zh-CN" altLang="en-US" sz="2400">
              <a:solidFill>
                <a:schemeClr val="tx2"/>
              </a:solidFill>
              <a:cs typeface="+mn-ea"/>
              <a:sym typeface="+mn-lt"/>
            </a:endParaRPr>
          </a:p>
        </p:txBody>
      </p:sp>
      <p:sp>
        <p:nvSpPr>
          <p:cNvPr id="325" name="矩形 324"/>
          <p:cNvSpPr/>
          <p:nvPr/>
        </p:nvSpPr>
        <p:spPr>
          <a:xfrm>
            <a:off x="8688517" y="2334059"/>
            <a:ext cx="2570119" cy="737235"/>
          </a:xfrm>
          <a:prstGeom prst="rect">
            <a:avLst/>
          </a:prstGeom>
        </p:spPr>
        <p:txBody>
          <a:bodyPr wrap="square">
            <a:spAutoFit/>
          </a:bodyPr>
          <a:lstStyle/>
          <a:p>
            <a:pPr>
              <a:lnSpc>
                <a:spcPct val="150000"/>
              </a:lnSpc>
            </a:pPr>
            <a:r>
              <a:rPr lang="zh-CN" altLang="en-US" sz="1400" dirty="0">
                <a:latin typeface="阿里巴巴普惠体 R" panose="00020600040101010101" charset="-122"/>
                <a:ea typeface="阿里巴巴普惠体 R" panose="00020600040101010101" charset="-122"/>
                <a:sym typeface="+mn-ea"/>
              </a:rPr>
              <a:t>回归后则跟随中国内地规定，改为每年的</a:t>
            </a:r>
            <a:r>
              <a:rPr lang="en-US" altLang="zh-CN" sz="1400" dirty="0">
                <a:latin typeface="阿里巴巴普惠体 R" panose="00020600040101010101" charset="-122"/>
                <a:ea typeface="阿里巴巴普惠体 R" panose="00020600040101010101" charset="-122"/>
                <a:sym typeface="+mn-ea"/>
              </a:rPr>
              <a:t>9</a:t>
            </a:r>
            <a:r>
              <a:rPr lang="zh-CN" altLang="en-US" sz="1400" dirty="0">
                <a:latin typeface="阿里巴巴普惠体 R" panose="00020600040101010101" charset="-122"/>
                <a:ea typeface="阿里巴巴普惠体 R" panose="00020600040101010101" charset="-122"/>
                <a:sym typeface="+mn-ea"/>
              </a:rPr>
              <a:t>月</a:t>
            </a:r>
            <a:r>
              <a:rPr lang="en-US" altLang="zh-CN" sz="1400" dirty="0">
                <a:latin typeface="阿里巴巴普惠体 R" panose="00020600040101010101" charset="-122"/>
                <a:ea typeface="阿里巴巴普惠体 R" panose="00020600040101010101" charset="-122"/>
                <a:sym typeface="+mn-ea"/>
              </a:rPr>
              <a:t>10</a:t>
            </a:r>
            <a:r>
              <a:rPr lang="zh-CN" altLang="en-US" sz="1400" dirty="0">
                <a:latin typeface="阿里巴巴普惠体 R" panose="00020600040101010101" charset="-122"/>
                <a:ea typeface="阿里巴巴普惠体 R" panose="00020600040101010101" charset="-122"/>
                <a:sym typeface="+mn-ea"/>
              </a:rPr>
              <a:t>日</a:t>
            </a:r>
            <a:endParaRPr lang="zh-CN" altLang="en-US" sz="2400">
              <a:solidFill>
                <a:schemeClr val="tx2"/>
              </a:solidFill>
              <a:cs typeface="+mn-ea"/>
              <a:sym typeface="+mn-lt"/>
            </a:endParaRPr>
          </a:p>
        </p:txBody>
      </p:sp>
      <p:sp>
        <p:nvSpPr>
          <p:cNvPr id="327" name="矩形 326"/>
          <p:cNvSpPr/>
          <p:nvPr/>
        </p:nvSpPr>
        <p:spPr>
          <a:xfrm>
            <a:off x="8688517" y="4096663"/>
            <a:ext cx="2570119" cy="737235"/>
          </a:xfrm>
          <a:prstGeom prst="rect">
            <a:avLst/>
          </a:prstGeom>
        </p:spPr>
        <p:txBody>
          <a:bodyPr wrap="square">
            <a:spAutoFit/>
          </a:bodyPr>
          <a:lstStyle/>
          <a:p>
            <a:pPr>
              <a:lnSpc>
                <a:spcPct val="150000"/>
              </a:lnSpc>
            </a:pPr>
            <a:r>
              <a:rPr lang="zh-CN" altLang="en-US" sz="1400" dirty="0">
                <a:latin typeface="阿里巴巴普惠体 R" panose="00020600040101010101" charset="-122"/>
                <a:ea typeface="阿里巴巴普惠体 R" panose="00020600040101010101" charset="-122"/>
                <a:sym typeface="+mn-ea"/>
              </a:rPr>
              <a:t>不随中国大陆教师节日期的变化而改变 。</a:t>
            </a:r>
            <a:endParaRPr lang="zh-CN" altLang="en-US" sz="2400">
              <a:solidFill>
                <a:schemeClr val="tx2"/>
              </a:solidFill>
              <a:cs typeface="+mn-ea"/>
              <a:sym typeface="+mn-lt"/>
            </a:endParaRPr>
          </a:p>
        </p:txBody>
      </p:sp>
      <p:grpSp>
        <p:nvGrpSpPr>
          <p:cNvPr id="329" name="组合 328"/>
          <p:cNvGrpSpPr/>
          <p:nvPr/>
        </p:nvGrpSpPr>
        <p:grpSpPr>
          <a:xfrm>
            <a:off x="4681941" y="4002452"/>
            <a:ext cx="525009" cy="525009"/>
            <a:chOff x="3564033" y="3063299"/>
            <a:chExt cx="393757" cy="393757"/>
          </a:xfrm>
        </p:grpSpPr>
        <p:sp>
          <p:nvSpPr>
            <p:cNvPr id="330" name="椭圆 329"/>
            <p:cNvSpPr/>
            <p:nvPr/>
          </p:nvSpPr>
          <p:spPr>
            <a:xfrm>
              <a:off x="3564033" y="3063299"/>
              <a:ext cx="393757" cy="393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1" name="Freeform 893"/>
            <p:cNvSpPr>
              <a:spLocks noEditPoints="1"/>
            </p:cNvSpPr>
            <p:nvPr/>
          </p:nvSpPr>
          <p:spPr bwMode="auto">
            <a:xfrm>
              <a:off x="3674786" y="3111991"/>
              <a:ext cx="172250" cy="296371"/>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grpSp>
        <p:nvGrpSpPr>
          <p:cNvPr id="332" name="组合 331"/>
          <p:cNvGrpSpPr/>
          <p:nvPr/>
        </p:nvGrpSpPr>
        <p:grpSpPr>
          <a:xfrm>
            <a:off x="8154189" y="4094228"/>
            <a:ext cx="525009" cy="525009"/>
            <a:chOff x="6168219" y="3132131"/>
            <a:chExt cx="393757" cy="393757"/>
          </a:xfrm>
        </p:grpSpPr>
        <p:sp>
          <p:nvSpPr>
            <p:cNvPr id="333" name="椭圆 332"/>
            <p:cNvSpPr/>
            <p:nvPr/>
          </p:nvSpPr>
          <p:spPr>
            <a:xfrm>
              <a:off x="6168219" y="3132131"/>
              <a:ext cx="393757" cy="3937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4" name="Freeform 895"/>
            <p:cNvSpPr>
              <a:spLocks noEditPoints="1"/>
            </p:cNvSpPr>
            <p:nvPr/>
          </p:nvSpPr>
          <p:spPr bwMode="auto">
            <a:xfrm>
              <a:off x="6254526" y="3187600"/>
              <a:ext cx="221142" cy="266490"/>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grpSp>
        <p:nvGrpSpPr>
          <p:cNvPr id="335" name="组合 334"/>
          <p:cNvGrpSpPr/>
          <p:nvPr/>
        </p:nvGrpSpPr>
        <p:grpSpPr>
          <a:xfrm>
            <a:off x="4681941" y="2239848"/>
            <a:ext cx="525009" cy="525009"/>
            <a:chOff x="3564033" y="1741346"/>
            <a:chExt cx="393757" cy="393757"/>
          </a:xfrm>
        </p:grpSpPr>
        <p:sp>
          <p:nvSpPr>
            <p:cNvPr id="336" name="椭圆 335"/>
            <p:cNvSpPr/>
            <p:nvPr/>
          </p:nvSpPr>
          <p:spPr>
            <a:xfrm>
              <a:off x="3564033" y="1741346"/>
              <a:ext cx="393757" cy="393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7" name="Freeform 898"/>
            <p:cNvSpPr>
              <a:spLocks noEditPoints="1"/>
            </p:cNvSpPr>
            <p:nvPr/>
          </p:nvSpPr>
          <p:spPr bwMode="auto">
            <a:xfrm>
              <a:off x="3683642" y="1812997"/>
              <a:ext cx="154539" cy="237101"/>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grpSp>
        <p:nvGrpSpPr>
          <p:cNvPr id="338" name="组合 337"/>
          <p:cNvGrpSpPr/>
          <p:nvPr/>
        </p:nvGrpSpPr>
        <p:grpSpPr>
          <a:xfrm>
            <a:off x="8154189" y="2331624"/>
            <a:ext cx="525009" cy="525009"/>
            <a:chOff x="6168219" y="1810178"/>
            <a:chExt cx="393757" cy="393757"/>
          </a:xfrm>
        </p:grpSpPr>
        <p:sp>
          <p:nvSpPr>
            <p:cNvPr id="339" name="椭圆 338"/>
            <p:cNvSpPr/>
            <p:nvPr/>
          </p:nvSpPr>
          <p:spPr>
            <a:xfrm>
              <a:off x="6168219" y="1810178"/>
              <a:ext cx="393757" cy="3937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0" name="Freeform 911"/>
            <p:cNvSpPr>
              <a:spLocks noEditPoints="1"/>
            </p:cNvSpPr>
            <p:nvPr/>
          </p:nvSpPr>
          <p:spPr bwMode="auto">
            <a:xfrm>
              <a:off x="6226269" y="1918711"/>
              <a:ext cx="277656" cy="176691"/>
            </a:xfrm>
            <a:custGeom>
              <a:avLst/>
              <a:gdLst>
                <a:gd name="T0" fmla="*/ 232 w 232"/>
                <a:gd name="T1" fmla="*/ 54 h 148"/>
                <a:gd name="T2" fmla="*/ 229 w 232"/>
                <a:gd name="T3" fmla="*/ 51 h 148"/>
                <a:gd name="T4" fmla="*/ 6 w 232"/>
                <a:gd name="T5" fmla="*/ 0 h 148"/>
                <a:gd name="T6" fmla="*/ 1 w 232"/>
                <a:gd name="T7" fmla="*/ 2 h 148"/>
                <a:gd name="T8" fmla="*/ 2 w 232"/>
                <a:gd name="T9" fmla="*/ 6 h 148"/>
                <a:gd name="T10" fmla="*/ 120 w 232"/>
                <a:gd name="T11" fmla="*/ 146 h 148"/>
                <a:gd name="T12" fmla="*/ 123 w 232"/>
                <a:gd name="T13" fmla="*/ 148 h 148"/>
                <a:gd name="T14" fmla="*/ 125 w 232"/>
                <a:gd name="T15" fmla="*/ 147 h 148"/>
                <a:gd name="T16" fmla="*/ 231 w 232"/>
                <a:gd name="T17" fmla="*/ 58 h 148"/>
                <a:gd name="T18" fmla="*/ 232 w 232"/>
                <a:gd name="T19" fmla="*/ 54 h 148"/>
                <a:gd name="T20" fmla="*/ 123 w 232"/>
                <a:gd name="T21" fmla="*/ 138 h 148"/>
                <a:gd name="T22" fmla="*/ 112 w 232"/>
                <a:gd name="T23" fmla="*/ 124 h 148"/>
                <a:gd name="T24" fmla="*/ 119 w 232"/>
                <a:gd name="T25" fmla="*/ 118 h 148"/>
                <a:gd name="T26" fmla="*/ 120 w 232"/>
                <a:gd name="T27" fmla="*/ 113 h 148"/>
                <a:gd name="T28" fmla="*/ 115 w 232"/>
                <a:gd name="T29" fmla="*/ 113 h 148"/>
                <a:gd name="T30" fmla="*/ 107 w 232"/>
                <a:gd name="T31" fmla="*/ 119 h 148"/>
                <a:gd name="T32" fmla="*/ 95 w 232"/>
                <a:gd name="T33" fmla="*/ 105 h 148"/>
                <a:gd name="T34" fmla="*/ 99 w 232"/>
                <a:gd name="T35" fmla="*/ 101 h 148"/>
                <a:gd name="T36" fmla="*/ 100 w 232"/>
                <a:gd name="T37" fmla="*/ 97 h 148"/>
                <a:gd name="T38" fmla="*/ 95 w 232"/>
                <a:gd name="T39" fmla="*/ 96 h 148"/>
                <a:gd name="T40" fmla="*/ 91 w 232"/>
                <a:gd name="T41" fmla="*/ 100 h 148"/>
                <a:gd name="T42" fmla="*/ 78 w 232"/>
                <a:gd name="T43" fmla="*/ 85 h 148"/>
                <a:gd name="T44" fmla="*/ 86 w 232"/>
                <a:gd name="T45" fmla="*/ 78 h 148"/>
                <a:gd name="T46" fmla="*/ 86 w 232"/>
                <a:gd name="T47" fmla="*/ 74 h 148"/>
                <a:gd name="T48" fmla="*/ 82 w 232"/>
                <a:gd name="T49" fmla="*/ 74 h 148"/>
                <a:gd name="T50" fmla="*/ 75 w 232"/>
                <a:gd name="T51" fmla="*/ 80 h 148"/>
                <a:gd name="T52" fmla="*/ 62 w 232"/>
                <a:gd name="T53" fmla="*/ 65 h 148"/>
                <a:gd name="T54" fmla="*/ 66 w 232"/>
                <a:gd name="T55" fmla="*/ 62 h 148"/>
                <a:gd name="T56" fmla="*/ 66 w 232"/>
                <a:gd name="T57" fmla="*/ 57 h 148"/>
                <a:gd name="T58" fmla="*/ 62 w 232"/>
                <a:gd name="T59" fmla="*/ 57 h 148"/>
                <a:gd name="T60" fmla="*/ 58 w 232"/>
                <a:gd name="T61" fmla="*/ 60 h 148"/>
                <a:gd name="T62" fmla="*/ 45 w 232"/>
                <a:gd name="T63" fmla="*/ 45 h 148"/>
                <a:gd name="T64" fmla="*/ 53 w 232"/>
                <a:gd name="T65" fmla="*/ 39 h 148"/>
                <a:gd name="T66" fmla="*/ 53 w 232"/>
                <a:gd name="T67" fmla="*/ 35 h 148"/>
                <a:gd name="T68" fmla="*/ 49 w 232"/>
                <a:gd name="T69" fmla="*/ 35 h 148"/>
                <a:gd name="T70" fmla="*/ 41 w 232"/>
                <a:gd name="T71" fmla="*/ 41 h 148"/>
                <a:gd name="T72" fmla="*/ 16 w 232"/>
                <a:gd name="T73" fmla="*/ 10 h 148"/>
                <a:gd name="T74" fmla="*/ 219 w 232"/>
                <a:gd name="T75" fmla="*/ 57 h 148"/>
                <a:gd name="T76" fmla="*/ 123 w 232"/>
                <a:gd name="T77" fmla="*/ 138 h 148"/>
                <a:gd name="T78" fmla="*/ 125 w 232"/>
                <a:gd name="T79" fmla="*/ 100 h 148"/>
                <a:gd name="T80" fmla="*/ 128 w 232"/>
                <a:gd name="T81" fmla="*/ 102 h 148"/>
                <a:gd name="T82" fmla="*/ 131 w 232"/>
                <a:gd name="T83" fmla="*/ 101 h 148"/>
                <a:gd name="T84" fmla="*/ 165 w 232"/>
                <a:gd name="T85" fmla="*/ 72 h 148"/>
                <a:gd name="T86" fmla="*/ 167 w 232"/>
                <a:gd name="T87" fmla="*/ 68 h 148"/>
                <a:gd name="T88" fmla="*/ 164 w 232"/>
                <a:gd name="T89" fmla="*/ 65 h 148"/>
                <a:gd name="T90" fmla="*/ 93 w 232"/>
                <a:gd name="T91" fmla="*/ 51 h 148"/>
                <a:gd name="T92" fmla="*/ 88 w 232"/>
                <a:gd name="T93" fmla="*/ 53 h 148"/>
                <a:gd name="T94" fmla="*/ 89 w 232"/>
                <a:gd name="T95" fmla="*/ 57 h 148"/>
                <a:gd name="T96" fmla="*/ 125 w 232"/>
                <a:gd name="T97" fmla="*/ 100 h 148"/>
                <a:gd name="T98" fmla="*/ 154 w 232"/>
                <a:gd name="T99" fmla="*/ 71 h 148"/>
                <a:gd name="T100" fmla="*/ 128 w 232"/>
                <a:gd name="T101" fmla="*/ 92 h 148"/>
                <a:gd name="T102" fmla="*/ 102 w 232"/>
                <a:gd name="T103" fmla="*/ 61 h 148"/>
                <a:gd name="T104" fmla="*/ 154 w 232"/>
                <a:gd name="T10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48">
                  <a:moveTo>
                    <a:pt x="232" y="54"/>
                  </a:moveTo>
                  <a:cubicBezTo>
                    <a:pt x="232" y="53"/>
                    <a:pt x="230" y="52"/>
                    <a:pt x="229" y="51"/>
                  </a:cubicBezTo>
                  <a:cubicBezTo>
                    <a:pt x="6" y="0"/>
                    <a:pt x="6" y="0"/>
                    <a:pt x="6" y="0"/>
                  </a:cubicBezTo>
                  <a:cubicBezTo>
                    <a:pt x="4" y="0"/>
                    <a:pt x="2" y="0"/>
                    <a:pt x="1" y="2"/>
                  </a:cubicBezTo>
                  <a:cubicBezTo>
                    <a:pt x="0" y="3"/>
                    <a:pt x="1" y="5"/>
                    <a:pt x="2" y="6"/>
                  </a:cubicBezTo>
                  <a:cubicBezTo>
                    <a:pt x="120" y="146"/>
                    <a:pt x="120" y="146"/>
                    <a:pt x="120" y="146"/>
                  </a:cubicBezTo>
                  <a:cubicBezTo>
                    <a:pt x="120" y="147"/>
                    <a:pt x="122" y="148"/>
                    <a:pt x="123" y="148"/>
                  </a:cubicBezTo>
                  <a:cubicBezTo>
                    <a:pt x="124" y="148"/>
                    <a:pt x="124" y="148"/>
                    <a:pt x="125" y="147"/>
                  </a:cubicBezTo>
                  <a:cubicBezTo>
                    <a:pt x="231" y="58"/>
                    <a:pt x="231" y="58"/>
                    <a:pt x="231" y="58"/>
                  </a:cubicBezTo>
                  <a:cubicBezTo>
                    <a:pt x="232" y="57"/>
                    <a:pt x="232" y="56"/>
                    <a:pt x="232" y="54"/>
                  </a:cubicBezTo>
                  <a:close/>
                  <a:moveTo>
                    <a:pt x="123" y="138"/>
                  </a:moveTo>
                  <a:cubicBezTo>
                    <a:pt x="112" y="124"/>
                    <a:pt x="112" y="124"/>
                    <a:pt x="112" y="124"/>
                  </a:cubicBezTo>
                  <a:cubicBezTo>
                    <a:pt x="119" y="118"/>
                    <a:pt x="119" y="118"/>
                    <a:pt x="119" y="118"/>
                  </a:cubicBezTo>
                  <a:cubicBezTo>
                    <a:pt x="121" y="117"/>
                    <a:pt x="121" y="115"/>
                    <a:pt x="120" y="113"/>
                  </a:cubicBezTo>
                  <a:cubicBezTo>
                    <a:pt x="118" y="112"/>
                    <a:pt x="116" y="112"/>
                    <a:pt x="115" y="113"/>
                  </a:cubicBezTo>
                  <a:cubicBezTo>
                    <a:pt x="107" y="119"/>
                    <a:pt x="107" y="119"/>
                    <a:pt x="107" y="119"/>
                  </a:cubicBezTo>
                  <a:cubicBezTo>
                    <a:pt x="95" y="105"/>
                    <a:pt x="95" y="105"/>
                    <a:pt x="95" y="105"/>
                  </a:cubicBezTo>
                  <a:cubicBezTo>
                    <a:pt x="99" y="101"/>
                    <a:pt x="99" y="101"/>
                    <a:pt x="99" y="101"/>
                  </a:cubicBezTo>
                  <a:cubicBezTo>
                    <a:pt x="101" y="100"/>
                    <a:pt x="101" y="98"/>
                    <a:pt x="100" y="97"/>
                  </a:cubicBezTo>
                  <a:cubicBezTo>
                    <a:pt x="98" y="95"/>
                    <a:pt x="96" y="95"/>
                    <a:pt x="95" y="96"/>
                  </a:cubicBezTo>
                  <a:cubicBezTo>
                    <a:pt x="91" y="100"/>
                    <a:pt x="91" y="100"/>
                    <a:pt x="91" y="100"/>
                  </a:cubicBezTo>
                  <a:cubicBezTo>
                    <a:pt x="78" y="85"/>
                    <a:pt x="78" y="85"/>
                    <a:pt x="78" y="85"/>
                  </a:cubicBezTo>
                  <a:cubicBezTo>
                    <a:pt x="86" y="78"/>
                    <a:pt x="86" y="78"/>
                    <a:pt x="86" y="78"/>
                  </a:cubicBezTo>
                  <a:cubicBezTo>
                    <a:pt x="87" y="77"/>
                    <a:pt x="87" y="75"/>
                    <a:pt x="86" y="74"/>
                  </a:cubicBezTo>
                  <a:cubicBezTo>
                    <a:pt x="85" y="73"/>
                    <a:pt x="83" y="73"/>
                    <a:pt x="82" y="74"/>
                  </a:cubicBezTo>
                  <a:cubicBezTo>
                    <a:pt x="75" y="80"/>
                    <a:pt x="75" y="80"/>
                    <a:pt x="75" y="80"/>
                  </a:cubicBezTo>
                  <a:cubicBezTo>
                    <a:pt x="62" y="65"/>
                    <a:pt x="62" y="65"/>
                    <a:pt x="62" y="65"/>
                  </a:cubicBezTo>
                  <a:cubicBezTo>
                    <a:pt x="66" y="62"/>
                    <a:pt x="66" y="62"/>
                    <a:pt x="66" y="62"/>
                  </a:cubicBezTo>
                  <a:cubicBezTo>
                    <a:pt x="67" y="61"/>
                    <a:pt x="68" y="59"/>
                    <a:pt x="66" y="57"/>
                  </a:cubicBezTo>
                  <a:cubicBezTo>
                    <a:pt x="65" y="56"/>
                    <a:pt x="63" y="56"/>
                    <a:pt x="62" y="57"/>
                  </a:cubicBezTo>
                  <a:cubicBezTo>
                    <a:pt x="58" y="60"/>
                    <a:pt x="58" y="60"/>
                    <a:pt x="58" y="60"/>
                  </a:cubicBezTo>
                  <a:cubicBezTo>
                    <a:pt x="45" y="45"/>
                    <a:pt x="45" y="45"/>
                    <a:pt x="45" y="45"/>
                  </a:cubicBezTo>
                  <a:cubicBezTo>
                    <a:pt x="53" y="39"/>
                    <a:pt x="53" y="39"/>
                    <a:pt x="53" y="39"/>
                  </a:cubicBezTo>
                  <a:cubicBezTo>
                    <a:pt x="54" y="38"/>
                    <a:pt x="54" y="36"/>
                    <a:pt x="53" y="35"/>
                  </a:cubicBezTo>
                  <a:cubicBezTo>
                    <a:pt x="52" y="34"/>
                    <a:pt x="50" y="34"/>
                    <a:pt x="49" y="35"/>
                  </a:cubicBezTo>
                  <a:cubicBezTo>
                    <a:pt x="41" y="41"/>
                    <a:pt x="41" y="41"/>
                    <a:pt x="41" y="41"/>
                  </a:cubicBezTo>
                  <a:cubicBezTo>
                    <a:pt x="16" y="10"/>
                    <a:pt x="16" y="10"/>
                    <a:pt x="16" y="10"/>
                  </a:cubicBezTo>
                  <a:cubicBezTo>
                    <a:pt x="219" y="57"/>
                    <a:pt x="219" y="57"/>
                    <a:pt x="219" y="57"/>
                  </a:cubicBezTo>
                  <a:lnTo>
                    <a:pt x="123" y="138"/>
                  </a:lnTo>
                  <a:close/>
                  <a:moveTo>
                    <a:pt x="125" y="100"/>
                  </a:moveTo>
                  <a:cubicBezTo>
                    <a:pt x="126" y="101"/>
                    <a:pt x="127" y="102"/>
                    <a:pt x="128" y="102"/>
                  </a:cubicBezTo>
                  <a:cubicBezTo>
                    <a:pt x="129" y="102"/>
                    <a:pt x="130" y="102"/>
                    <a:pt x="131" y="101"/>
                  </a:cubicBezTo>
                  <a:cubicBezTo>
                    <a:pt x="165" y="72"/>
                    <a:pt x="165" y="72"/>
                    <a:pt x="165" y="72"/>
                  </a:cubicBezTo>
                  <a:cubicBezTo>
                    <a:pt x="167" y="71"/>
                    <a:pt x="167" y="69"/>
                    <a:pt x="167" y="68"/>
                  </a:cubicBezTo>
                  <a:cubicBezTo>
                    <a:pt x="166" y="66"/>
                    <a:pt x="165" y="65"/>
                    <a:pt x="164" y="65"/>
                  </a:cubicBezTo>
                  <a:cubicBezTo>
                    <a:pt x="93" y="51"/>
                    <a:pt x="93" y="51"/>
                    <a:pt x="93" y="51"/>
                  </a:cubicBezTo>
                  <a:cubicBezTo>
                    <a:pt x="91" y="51"/>
                    <a:pt x="89" y="51"/>
                    <a:pt x="88" y="53"/>
                  </a:cubicBezTo>
                  <a:cubicBezTo>
                    <a:pt x="87" y="54"/>
                    <a:pt x="88" y="56"/>
                    <a:pt x="89" y="57"/>
                  </a:cubicBezTo>
                  <a:lnTo>
                    <a:pt x="125" y="100"/>
                  </a:lnTo>
                  <a:close/>
                  <a:moveTo>
                    <a:pt x="154" y="71"/>
                  </a:moveTo>
                  <a:cubicBezTo>
                    <a:pt x="128" y="92"/>
                    <a:pt x="128" y="92"/>
                    <a:pt x="128" y="92"/>
                  </a:cubicBezTo>
                  <a:cubicBezTo>
                    <a:pt x="102" y="61"/>
                    <a:pt x="102" y="61"/>
                    <a:pt x="102" y="61"/>
                  </a:cubicBezTo>
                  <a:lnTo>
                    <a:pt x="154" y="71"/>
                  </a:ln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cxnSp>
        <p:nvCxnSpPr>
          <p:cNvPr id="3" name="直接连接符 2"/>
          <p:cNvCxnSpPr>
            <a:endCxn id="150"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flipH="1">
            <a:off x="1456937" y="617640"/>
            <a:ext cx="2467863" cy="5955061"/>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randombar(horizontal)">
                                      <p:cBhvr>
                                        <p:cTn id="7" dur="500"/>
                                        <p:tgtEl>
                                          <p:spTgt spid="3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3"/>
                                        </p:tgtEl>
                                        <p:attrNameLst>
                                          <p:attrName>style.visibility</p:attrName>
                                        </p:attrNameLst>
                                      </p:cBhvr>
                                      <p:to>
                                        <p:strVal val="visible"/>
                                      </p:to>
                                    </p:set>
                                    <p:animEffect transition="in" filter="randombar(horizontal)">
                                      <p:cBhvr>
                                        <p:cTn id="10" dur="500"/>
                                        <p:tgtEl>
                                          <p:spTgt spid="3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25"/>
                                        </p:tgtEl>
                                        <p:attrNameLst>
                                          <p:attrName>style.visibility</p:attrName>
                                        </p:attrNameLst>
                                      </p:cBhvr>
                                      <p:to>
                                        <p:strVal val="visible"/>
                                      </p:to>
                                    </p:set>
                                    <p:animEffect transition="in" filter="randombar(horizontal)">
                                      <p:cBhvr>
                                        <p:cTn id="13" dur="500"/>
                                        <p:tgtEl>
                                          <p:spTgt spid="3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randombar(horizontal)">
                                      <p:cBhvr>
                                        <p:cTn id="16" dur="500"/>
                                        <p:tgtEl>
                                          <p:spTgt spid="327"/>
                                        </p:tgtEl>
                                      </p:cBhvr>
                                    </p:animEffect>
                                  </p:childTnLst>
                                </p:cTn>
                              </p:par>
                              <p:par>
                                <p:cTn id="17" presetID="14" presetClass="entr" presetSubtype="1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randombar(horizontal)">
                                      <p:cBhvr>
                                        <p:cTn id="19" dur="500"/>
                                        <p:tgtEl>
                                          <p:spTgt spid="329"/>
                                        </p:tgtEl>
                                      </p:cBhvr>
                                    </p:animEffect>
                                  </p:childTnLst>
                                </p:cTn>
                              </p:par>
                              <p:par>
                                <p:cTn id="20" presetID="14" presetClass="entr" presetSubtype="10" fill="hold" nodeType="with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randombar(horizontal)">
                                      <p:cBhvr>
                                        <p:cTn id="22" dur="500"/>
                                        <p:tgtEl>
                                          <p:spTgt spid="332"/>
                                        </p:tgtEl>
                                      </p:cBhvr>
                                    </p:animEffect>
                                  </p:childTnLst>
                                </p:cTn>
                              </p:par>
                              <p:par>
                                <p:cTn id="23" presetID="14" presetClass="entr" presetSubtype="10" fill="hold" nodeType="withEffect">
                                  <p:stCondLst>
                                    <p:cond delay="0"/>
                                  </p:stCondLst>
                                  <p:childTnLst>
                                    <p:set>
                                      <p:cBhvr>
                                        <p:cTn id="24" dur="1" fill="hold">
                                          <p:stCondLst>
                                            <p:cond delay="0"/>
                                          </p:stCondLst>
                                        </p:cTn>
                                        <p:tgtEl>
                                          <p:spTgt spid="335"/>
                                        </p:tgtEl>
                                        <p:attrNameLst>
                                          <p:attrName>style.visibility</p:attrName>
                                        </p:attrNameLst>
                                      </p:cBhvr>
                                      <p:to>
                                        <p:strVal val="visible"/>
                                      </p:to>
                                    </p:set>
                                    <p:animEffect transition="in" filter="randombar(horizontal)">
                                      <p:cBhvr>
                                        <p:cTn id="25" dur="500"/>
                                        <p:tgtEl>
                                          <p:spTgt spid="335"/>
                                        </p:tgtEl>
                                      </p:cBhvr>
                                    </p:animEffect>
                                  </p:childTnLst>
                                </p:cTn>
                              </p:par>
                              <p:par>
                                <p:cTn id="26" presetID="14" presetClass="entr" presetSubtype="10" fill="hold" nodeType="with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randombar(horizontal)">
                                      <p:cBhvr>
                                        <p:cTn id="28"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323" grpId="0"/>
      <p:bldP spid="325" grpId="0"/>
      <p:bldP spid="3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13"/>
          <p:cNvSpPr>
            <a:spLocks noChangeArrowheads="1"/>
          </p:cNvSpPr>
          <p:nvPr/>
        </p:nvSpPr>
        <p:spPr bwMode="auto">
          <a:xfrm flipH="1">
            <a:off x="6477000" y="2324032"/>
            <a:ext cx="728133" cy="724124"/>
          </a:xfrm>
          <a:prstGeom prst="ellipse">
            <a:avLst/>
          </a:prstGeom>
          <a:solidFill>
            <a:schemeClr val="accent1">
              <a:lumMod val="90000"/>
            </a:schemeClr>
          </a:solidFill>
          <a:ln w="6350">
            <a:solidFill>
              <a:schemeClr val="bg1"/>
            </a:solidFill>
          </a:ln>
        </p:spPr>
        <p:txBody>
          <a:bodyPr/>
          <a:lstStyle/>
          <a:p>
            <a:endParaRPr lang="zh-CN" altLang="en-US" sz="2400">
              <a:cs typeface="+mn-ea"/>
              <a:sym typeface="+mn-lt"/>
            </a:endParaRPr>
          </a:p>
        </p:txBody>
      </p:sp>
      <p:sp>
        <p:nvSpPr>
          <p:cNvPr id="54" name="Oval 17"/>
          <p:cNvSpPr>
            <a:spLocks noChangeArrowheads="1"/>
          </p:cNvSpPr>
          <p:nvPr/>
        </p:nvSpPr>
        <p:spPr bwMode="auto">
          <a:xfrm flipH="1">
            <a:off x="6479117" y="3571132"/>
            <a:ext cx="728133" cy="724124"/>
          </a:xfrm>
          <a:prstGeom prst="ellipse">
            <a:avLst/>
          </a:prstGeom>
          <a:solidFill>
            <a:schemeClr val="accent2">
              <a:lumMod val="90000"/>
            </a:schemeClr>
          </a:solidFill>
          <a:ln w="6350">
            <a:solidFill>
              <a:schemeClr val="bg1"/>
            </a:solidFill>
          </a:ln>
        </p:spPr>
        <p:txBody>
          <a:bodyPr/>
          <a:lstStyle/>
          <a:p>
            <a:endParaRPr lang="zh-CN" altLang="en-US" sz="2400">
              <a:cs typeface="+mn-ea"/>
              <a:sym typeface="+mn-lt"/>
            </a:endParaRPr>
          </a:p>
        </p:txBody>
      </p:sp>
      <p:sp>
        <p:nvSpPr>
          <p:cNvPr id="55" name="Oval 22"/>
          <p:cNvSpPr>
            <a:spLocks noChangeArrowheads="1"/>
          </p:cNvSpPr>
          <p:nvPr/>
        </p:nvSpPr>
        <p:spPr bwMode="auto">
          <a:xfrm flipH="1">
            <a:off x="6479117" y="4803412"/>
            <a:ext cx="728133" cy="724124"/>
          </a:xfrm>
          <a:prstGeom prst="ellipse">
            <a:avLst/>
          </a:prstGeom>
          <a:solidFill>
            <a:schemeClr val="accent4"/>
          </a:solidFill>
          <a:ln w="6350">
            <a:solidFill>
              <a:schemeClr val="bg1"/>
            </a:solidFill>
          </a:ln>
        </p:spPr>
        <p:txBody>
          <a:bodyPr/>
          <a:lstStyle/>
          <a:p>
            <a:endParaRPr lang="zh-CN" altLang="en-US" sz="2400">
              <a:cs typeface="+mn-ea"/>
              <a:sym typeface="+mn-lt"/>
            </a:endParaRPr>
          </a:p>
        </p:txBody>
      </p:sp>
      <p:sp>
        <p:nvSpPr>
          <p:cNvPr id="56" name="Rectangle 28"/>
          <p:cNvSpPr>
            <a:spLocks noChangeArrowheads="1"/>
          </p:cNvSpPr>
          <p:nvPr/>
        </p:nvSpPr>
        <p:spPr bwMode="auto">
          <a:xfrm flipH="1">
            <a:off x="7418917" y="2340969"/>
            <a:ext cx="3934883" cy="5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335" b="1" dirty="0">
                <a:solidFill>
                  <a:schemeClr val="bg1">
                    <a:lumMod val="50000"/>
                  </a:schemeClr>
                </a:solidFill>
                <a:cs typeface="+mn-ea"/>
                <a:sym typeface="+mn-lt"/>
              </a:rPr>
              <a:t>替换文本</a:t>
            </a:r>
          </a:p>
          <a:p>
            <a:pPr>
              <a:buFont typeface="Arial" panose="020B0604020202020204" pitchFamily="34" charset="0"/>
              <a:buNone/>
            </a:pP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1932年，民国政府曾规定6月6日为教师节，解放后废除了6月6日的教师节，改用“五一国际劳动节”为教师节。</a:t>
            </a:r>
            <a:endParaRPr lang="zh-CN" altLang="en-US" sz="1065" dirty="0">
              <a:solidFill>
                <a:schemeClr val="bg1">
                  <a:lumMod val="50000"/>
                </a:schemeClr>
              </a:solidFill>
              <a:cs typeface="+mn-ea"/>
              <a:sym typeface="+mn-lt"/>
            </a:endParaRPr>
          </a:p>
        </p:txBody>
      </p:sp>
      <p:sp>
        <p:nvSpPr>
          <p:cNvPr id="57" name="Rectangle 29"/>
          <p:cNvSpPr>
            <a:spLocks noChangeArrowheads="1"/>
          </p:cNvSpPr>
          <p:nvPr/>
        </p:nvSpPr>
        <p:spPr bwMode="auto">
          <a:xfrm flipH="1">
            <a:off x="7418917" y="3569015"/>
            <a:ext cx="3934883" cy="8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335" b="1" dirty="0">
                <a:solidFill>
                  <a:schemeClr val="bg1">
                    <a:lumMod val="50000"/>
                  </a:schemeClr>
                </a:solidFill>
                <a:cs typeface="+mn-ea"/>
                <a:sym typeface="+mn-lt"/>
              </a:rPr>
              <a:t>替换文本</a:t>
            </a:r>
          </a:p>
          <a:p>
            <a:pPr>
              <a:lnSpc>
                <a:spcPct val="130000"/>
              </a:lnSpc>
            </a:pPr>
            <a:r>
              <a:rPr lang="en-US" altLang="zh-CN"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1951</a:t>
            </a: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年，教育部和全国教育工会曾宣布“五一劳动节”同时为“教师节”，但执行的结果是教师节没有了。文化大革命中，教师被贬为“臭老九”，社会地位极其低下。</a:t>
            </a:r>
            <a:endParaRPr lang="zh-CN" altLang="en-US" sz="1065" dirty="0">
              <a:solidFill>
                <a:schemeClr val="bg1">
                  <a:lumMod val="50000"/>
                </a:schemeClr>
              </a:solidFill>
              <a:cs typeface="+mn-ea"/>
              <a:sym typeface="+mn-lt"/>
            </a:endParaRPr>
          </a:p>
        </p:txBody>
      </p:sp>
      <p:sp>
        <p:nvSpPr>
          <p:cNvPr id="58" name="Rectangle 30"/>
          <p:cNvSpPr>
            <a:spLocks noChangeArrowheads="1"/>
          </p:cNvSpPr>
          <p:nvPr/>
        </p:nvSpPr>
        <p:spPr bwMode="auto">
          <a:xfrm flipH="1">
            <a:off x="7418917" y="4814000"/>
            <a:ext cx="3934883" cy="8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335" b="1" dirty="0">
                <a:solidFill>
                  <a:schemeClr val="bg1">
                    <a:lumMod val="50000"/>
                  </a:schemeClr>
                </a:solidFill>
                <a:cs typeface="+mn-ea"/>
                <a:sym typeface="+mn-lt"/>
              </a:rPr>
              <a:t>替换文本</a:t>
            </a:r>
          </a:p>
          <a:p>
            <a:pPr>
              <a:lnSpc>
                <a:spcPct val="130000"/>
              </a:lnSpc>
            </a:pP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党的十一届三中全会拨乱反正，从</a:t>
            </a:r>
            <a:r>
              <a:rPr lang="en-US" altLang="zh-CN"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1980</a:t>
            </a:r>
            <a:r>
              <a:rPr lang="zh-CN" altLang="en-US" sz="10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年起，全国教育工会开展“庆教龄”、“五讲四美，为人师表”等一系列尊师重教活动，提高了教师的政治、社会地位。</a:t>
            </a:r>
            <a:endParaRPr lang="zh-CN" altLang="en-US" sz="1065" dirty="0">
              <a:solidFill>
                <a:schemeClr val="bg1">
                  <a:lumMod val="50000"/>
                </a:schemeClr>
              </a:solidFill>
              <a:cs typeface="+mn-ea"/>
              <a:sym typeface="+mn-lt"/>
            </a:endParaRPr>
          </a:p>
        </p:txBody>
      </p:sp>
      <p:grpSp>
        <p:nvGrpSpPr>
          <p:cNvPr id="60" name="组合 59"/>
          <p:cNvGrpSpPr/>
          <p:nvPr/>
        </p:nvGrpSpPr>
        <p:grpSpPr>
          <a:xfrm flipH="1">
            <a:off x="6731692" y="3779132"/>
            <a:ext cx="227219" cy="308120"/>
            <a:chOff x="9774238" y="912813"/>
            <a:chExt cx="209551" cy="284163"/>
          </a:xfrm>
        </p:grpSpPr>
        <p:sp>
          <p:nvSpPr>
            <p:cNvPr id="61" name="Freeform 22"/>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23"/>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63" name="组合 62"/>
          <p:cNvGrpSpPr/>
          <p:nvPr/>
        </p:nvGrpSpPr>
        <p:grpSpPr>
          <a:xfrm flipH="1">
            <a:off x="6690380" y="5010553"/>
            <a:ext cx="309840" cy="309840"/>
            <a:chOff x="11363326" y="-2538413"/>
            <a:chExt cx="285750" cy="285750"/>
          </a:xfrm>
        </p:grpSpPr>
        <p:sp>
          <p:nvSpPr>
            <p:cNvPr id="64" name="Oval 31"/>
            <p:cNvSpPr>
              <a:spLocks noChangeArrowheads="1"/>
            </p:cNvSpPr>
            <p:nvPr/>
          </p:nvSpPr>
          <p:spPr bwMode="auto">
            <a:xfrm>
              <a:off x="11423651" y="-2297113"/>
              <a:ext cx="150813" cy="44450"/>
            </a:xfrm>
            <a:prstGeom prst="ellipse">
              <a:avLst/>
            </a:pr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5" name="Rectangle 32"/>
            <p:cNvSpPr>
              <a:spLocks noChangeArrowheads="1"/>
            </p:cNvSpPr>
            <p:nvPr/>
          </p:nvSpPr>
          <p:spPr bwMode="auto">
            <a:xfrm>
              <a:off x="11363326" y="-2538413"/>
              <a:ext cx="285750" cy="195263"/>
            </a:xfrm>
            <a:prstGeom prst="rect">
              <a:avLst/>
            </a:pr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6" name="Line 33"/>
            <p:cNvSpPr>
              <a:spLocks noChangeShapeType="1"/>
            </p:cNvSpPr>
            <p:nvPr/>
          </p:nvSpPr>
          <p:spPr bwMode="auto">
            <a:xfrm>
              <a:off x="11401426" y="-2508250"/>
              <a:ext cx="209550"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7" name="Line 34"/>
            <p:cNvSpPr>
              <a:spLocks noChangeShapeType="1"/>
            </p:cNvSpPr>
            <p:nvPr/>
          </p:nvSpPr>
          <p:spPr bwMode="auto">
            <a:xfrm>
              <a:off x="11522076" y="-2447925"/>
              <a:ext cx="88900"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Line 35"/>
            <p:cNvSpPr>
              <a:spLocks noChangeShapeType="1"/>
            </p:cNvSpPr>
            <p:nvPr/>
          </p:nvSpPr>
          <p:spPr bwMode="auto">
            <a:xfrm>
              <a:off x="11522076" y="-2417763"/>
              <a:ext cx="88900"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Line 36"/>
            <p:cNvSpPr>
              <a:spLocks noChangeShapeType="1"/>
            </p:cNvSpPr>
            <p:nvPr/>
          </p:nvSpPr>
          <p:spPr bwMode="auto">
            <a:xfrm>
              <a:off x="11522076" y="-2387600"/>
              <a:ext cx="88900"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Line 37"/>
            <p:cNvSpPr>
              <a:spLocks noChangeShapeType="1"/>
            </p:cNvSpPr>
            <p:nvPr/>
          </p:nvSpPr>
          <p:spPr bwMode="auto">
            <a:xfrm flipV="1">
              <a:off x="11393488" y="-2409825"/>
              <a:ext cx="0" cy="30163"/>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Line 38"/>
            <p:cNvSpPr>
              <a:spLocks noChangeShapeType="1"/>
            </p:cNvSpPr>
            <p:nvPr/>
          </p:nvSpPr>
          <p:spPr bwMode="auto">
            <a:xfrm flipV="1">
              <a:off x="11423651" y="-2439988"/>
              <a:ext cx="0" cy="60325"/>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Line 39"/>
            <p:cNvSpPr>
              <a:spLocks noChangeShapeType="1"/>
            </p:cNvSpPr>
            <p:nvPr/>
          </p:nvSpPr>
          <p:spPr bwMode="auto">
            <a:xfrm flipV="1">
              <a:off x="11453813" y="-2470150"/>
              <a:ext cx="0" cy="90488"/>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3" name="Line 40"/>
            <p:cNvSpPr>
              <a:spLocks noChangeShapeType="1"/>
            </p:cNvSpPr>
            <p:nvPr/>
          </p:nvSpPr>
          <p:spPr bwMode="auto">
            <a:xfrm flipV="1">
              <a:off x="11483976" y="-2439988"/>
              <a:ext cx="0" cy="60325"/>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Line 41"/>
            <p:cNvSpPr>
              <a:spLocks noChangeShapeType="1"/>
            </p:cNvSpPr>
            <p:nvPr/>
          </p:nvSpPr>
          <p:spPr bwMode="auto">
            <a:xfrm flipV="1">
              <a:off x="11498263" y="-2335213"/>
              <a:ext cx="0" cy="60325"/>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75" name="组合 74"/>
          <p:cNvGrpSpPr/>
          <p:nvPr/>
        </p:nvGrpSpPr>
        <p:grpSpPr>
          <a:xfrm flipH="1">
            <a:off x="6688264" y="2547525"/>
            <a:ext cx="309840" cy="277136"/>
            <a:chOff x="7043738" y="-1533525"/>
            <a:chExt cx="285750" cy="255588"/>
          </a:xfrm>
        </p:grpSpPr>
        <p:sp>
          <p:nvSpPr>
            <p:cNvPr id="76" name="Freeform 42"/>
            <p:cNvSpPr/>
            <p:nvPr/>
          </p:nvSpPr>
          <p:spPr bwMode="auto">
            <a:xfrm>
              <a:off x="7043738" y="-1533525"/>
              <a:ext cx="285750" cy="255588"/>
            </a:xfrm>
            <a:custGeom>
              <a:avLst/>
              <a:gdLst>
                <a:gd name="T0" fmla="*/ 76 w 76"/>
                <a:gd name="T1" fmla="*/ 4 h 68"/>
                <a:gd name="T2" fmla="*/ 72 w 76"/>
                <a:gd name="T3" fmla="*/ 0 h 68"/>
                <a:gd name="T4" fmla="*/ 4 w 76"/>
                <a:gd name="T5" fmla="*/ 0 h 68"/>
                <a:gd name="T6" fmla="*/ 0 w 76"/>
                <a:gd name="T7" fmla="*/ 4 h 68"/>
                <a:gd name="T8" fmla="*/ 0 w 76"/>
                <a:gd name="T9" fmla="*/ 64 h 68"/>
                <a:gd name="T10" fmla="*/ 4 w 76"/>
                <a:gd name="T11" fmla="*/ 68 h 68"/>
                <a:gd name="T12" fmla="*/ 72 w 76"/>
                <a:gd name="T13" fmla="*/ 68 h 68"/>
                <a:gd name="T14" fmla="*/ 76 w 76"/>
                <a:gd name="T15" fmla="*/ 64 h 68"/>
                <a:gd name="T16" fmla="*/ 76 w 76"/>
                <a:gd name="T1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8">
                  <a:moveTo>
                    <a:pt x="76" y="4"/>
                  </a:moveTo>
                  <a:cubicBezTo>
                    <a:pt x="76" y="2"/>
                    <a:pt x="74" y="0"/>
                    <a:pt x="72" y="0"/>
                  </a:cubicBezTo>
                  <a:cubicBezTo>
                    <a:pt x="4" y="0"/>
                    <a:pt x="4" y="0"/>
                    <a:pt x="4" y="0"/>
                  </a:cubicBezTo>
                  <a:cubicBezTo>
                    <a:pt x="2" y="0"/>
                    <a:pt x="0" y="2"/>
                    <a:pt x="0" y="4"/>
                  </a:cubicBezTo>
                  <a:cubicBezTo>
                    <a:pt x="0" y="64"/>
                    <a:pt x="0" y="64"/>
                    <a:pt x="0" y="64"/>
                  </a:cubicBezTo>
                  <a:cubicBezTo>
                    <a:pt x="0" y="66"/>
                    <a:pt x="2" y="68"/>
                    <a:pt x="4" y="68"/>
                  </a:cubicBezTo>
                  <a:cubicBezTo>
                    <a:pt x="72" y="68"/>
                    <a:pt x="72" y="68"/>
                    <a:pt x="72" y="68"/>
                  </a:cubicBezTo>
                  <a:cubicBezTo>
                    <a:pt x="74" y="68"/>
                    <a:pt x="76" y="66"/>
                    <a:pt x="76" y="64"/>
                  </a:cubicBezTo>
                  <a:lnTo>
                    <a:pt x="76" y="4"/>
                  </a:lnTo>
                  <a:close/>
                </a:path>
              </a:pathLst>
            </a:cu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Oval 43"/>
            <p:cNvSpPr>
              <a:spLocks noChangeArrowheads="1"/>
            </p:cNvSpPr>
            <p:nvPr/>
          </p:nvSpPr>
          <p:spPr bwMode="auto">
            <a:xfrm>
              <a:off x="7089776" y="-1487488"/>
              <a:ext cx="44450" cy="44450"/>
            </a:xfrm>
            <a:prstGeom prst="ellipse">
              <a:avLst/>
            </a:pr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44"/>
            <p:cNvSpPr/>
            <p:nvPr/>
          </p:nvSpPr>
          <p:spPr bwMode="auto">
            <a:xfrm>
              <a:off x="7067551" y="-1435100"/>
              <a:ext cx="239713" cy="90488"/>
            </a:xfrm>
            <a:custGeom>
              <a:avLst/>
              <a:gdLst>
                <a:gd name="T0" fmla="*/ 0 w 151"/>
                <a:gd name="T1" fmla="*/ 57 h 57"/>
                <a:gd name="T2" fmla="*/ 37 w 151"/>
                <a:gd name="T3" fmla="*/ 28 h 57"/>
                <a:gd name="T4" fmla="*/ 56 w 151"/>
                <a:gd name="T5" fmla="*/ 47 h 57"/>
                <a:gd name="T6" fmla="*/ 103 w 151"/>
                <a:gd name="T7" fmla="*/ 0 h 57"/>
                <a:gd name="T8" fmla="*/ 151 w 151"/>
                <a:gd name="T9" fmla="*/ 47 h 57"/>
              </a:gdLst>
              <a:ahLst/>
              <a:cxnLst>
                <a:cxn ang="0">
                  <a:pos x="T0" y="T1"/>
                </a:cxn>
                <a:cxn ang="0">
                  <a:pos x="T2" y="T3"/>
                </a:cxn>
                <a:cxn ang="0">
                  <a:pos x="T4" y="T5"/>
                </a:cxn>
                <a:cxn ang="0">
                  <a:pos x="T6" y="T7"/>
                </a:cxn>
                <a:cxn ang="0">
                  <a:pos x="T8" y="T9"/>
                </a:cxn>
              </a:cxnLst>
              <a:rect l="0" t="0" r="r" b="b"/>
              <a:pathLst>
                <a:path w="151" h="57">
                  <a:moveTo>
                    <a:pt x="0" y="57"/>
                  </a:moveTo>
                  <a:lnTo>
                    <a:pt x="37" y="28"/>
                  </a:lnTo>
                  <a:lnTo>
                    <a:pt x="56" y="47"/>
                  </a:lnTo>
                  <a:lnTo>
                    <a:pt x="103" y="0"/>
                  </a:lnTo>
                  <a:lnTo>
                    <a:pt x="151" y="47"/>
                  </a:lnTo>
                </a:path>
              </a:pathLst>
            </a:custGeom>
            <a:noFill/>
            <a:ln w="12700" cap="rnd">
              <a:solidFill>
                <a:schemeClr val="bg2"/>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Line 45"/>
            <p:cNvSpPr>
              <a:spLocks noChangeShapeType="1"/>
            </p:cNvSpPr>
            <p:nvPr/>
          </p:nvSpPr>
          <p:spPr bwMode="auto">
            <a:xfrm flipH="1">
              <a:off x="7202488" y="-1338263"/>
              <a:ext cx="104775"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80" name="Line 46"/>
            <p:cNvSpPr>
              <a:spLocks noChangeShapeType="1"/>
            </p:cNvSpPr>
            <p:nvPr/>
          </p:nvSpPr>
          <p:spPr bwMode="auto">
            <a:xfrm flipH="1">
              <a:off x="7142163" y="-1308100"/>
              <a:ext cx="165100" cy="0"/>
            </a:xfrm>
            <a:prstGeom prst="line">
              <a:avLst/>
            </a:prstGeom>
            <a:noFill/>
            <a:ln w="12700" cap="rnd">
              <a:solidFill>
                <a:schemeClr val="bg2"/>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32" name="矩形 31"/>
          <p:cNvSpPr/>
          <p:nvPr/>
        </p:nvSpPr>
        <p:spPr>
          <a:xfrm>
            <a:off x="157019" y="92364"/>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33"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教师节快乐</a:t>
            </a:r>
          </a:p>
        </p:txBody>
      </p:sp>
      <p:cxnSp>
        <p:nvCxnSpPr>
          <p:cNvPr id="34" name="直接连接符 33"/>
          <p:cNvCxnSpPr>
            <a:endCxn id="33"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3"/>
          <a:stretch>
            <a:fillRect/>
          </a:stretch>
        </p:blipFill>
        <p:spPr>
          <a:xfrm flipH="1">
            <a:off x="1856941" y="1938019"/>
            <a:ext cx="2942155" cy="3682225"/>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randombar(horizontal)">
                                      <p:cBhvr>
                                        <p:cTn id="19" dur="500"/>
                                        <p:tgtEl>
                                          <p:spTgt spid="58"/>
                                        </p:tgtEl>
                                      </p:cBhvr>
                                    </p:animEffect>
                                  </p:childTnLst>
                                </p:cTn>
                              </p:par>
                              <p:par>
                                <p:cTn id="20" presetID="14" presetClass="entr" presetSubtype="1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randombar(horizontal)">
                                      <p:cBhvr>
                                        <p:cTn id="22" dur="500"/>
                                        <p:tgtEl>
                                          <p:spTgt spid="63"/>
                                        </p:tgtEl>
                                      </p:cBhvr>
                                    </p:animEffect>
                                  </p:childTnLst>
                                </p:cTn>
                              </p:par>
                              <p:par>
                                <p:cTn id="23" presetID="3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ppt_w</p:attrName>
                                        </p:attrNameLst>
                                      </p:cBhvr>
                                      <p:tavLst>
                                        <p:tav tm="0">
                                          <p:val>
                                            <p:fltVal val="0"/>
                                          </p:val>
                                        </p:tav>
                                        <p:tav tm="100000">
                                          <p:val>
                                            <p:strVal val="#ppt_w"/>
                                          </p:val>
                                        </p:tav>
                                      </p:tavLst>
                                    </p:anim>
                                    <p:anim calcmode="lin" valueType="num">
                                      <p:cBhvr>
                                        <p:cTn id="26" dur="1000" fill="hold"/>
                                        <p:tgtEl>
                                          <p:spTgt spid="36"/>
                                        </p:tgtEl>
                                        <p:attrNameLst>
                                          <p:attrName>ppt_h</p:attrName>
                                        </p:attrNameLst>
                                      </p:cBhvr>
                                      <p:tavLst>
                                        <p:tav tm="0">
                                          <p:val>
                                            <p:fltVal val="0"/>
                                          </p:val>
                                        </p:tav>
                                        <p:tav tm="100000">
                                          <p:val>
                                            <p:strVal val="#ppt_h"/>
                                          </p:val>
                                        </p:tav>
                                      </p:tavLst>
                                    </p:anim>
                                    <p:anim calcmode="lin" valueType="num">
                                      <p:cBhvr>
                                        <p:cTn id="27" dur="1000" fill="hold"/>
                                        <p:tgtEl>
                                          <p:spTgt spid="36"/>
                                        </p:tgtEl>
                                        <p:attrNameLst>
                                          <p:attrName>style.rotation</p:attrName>
                                        </p:attrNameLst>
                                      </p:cBhvr>
                                      <p:tavLst>
                                        <p:tav tm="0">
                                          <p:val>
                                            <p:fltVal val="90"/>
                                          </p:val>
                                        </p:tav>
                                        <p:tav tm="100000">
                                          <p:val>
                                            <p:fltVal val="0"/>
                                          </p:val>
                                        </p:tav>
                                      </p:tavLst>
                                    </p:anim>
                                    <p:animEffect transition="in" filter="fade">
                                      <p:cBhvr>
                                        <p:cTn id="2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flipH="1">
            <a:off x="6358525" y="779948"/>
            <a:ext cx="4281765" cy="6078052"/>
          </a:xfrm>
          <a:prstGeom prst="rect">
            <a:avLst/>
          </a:prstGeom>
        </p:spPr>
      </p:pic>
      <p:sp>
        <p:nvSpPr>
          <p:cNvPr id="48" name="矩形 47"/>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49"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教师节快乐</a:t>
            </a:r>
          </a:p>
        </p:txBody>
      </p:sp>
      <p:cxnSp>
        <p:nvCxnSpPr>
          <p:cNvPr id="53" name="直接连接符 52"/>
          <p:cNvCxnSpPr>
            <a:endCxn id="49"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795223" y="2160465"/>
            <a:ext cx="2570119" cy="1124585"/>
          </a:xfrm>
          <a:prstGeom prst="rect">
            <a:avLst/>
          </a:prstGeom>
        </p:spPr>
        <p:txBody>
          <a:bodyPr wrap="square">
            <a:spAutoFit/>
          </a:bodyPr>
          <a:lstStyle/>
          <a:p>
            <a:pPr algn="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中国人民政治协商会议第五届全国委员会第四次会议上，中国民主促进会的</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17</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位政协委员联名提交了一份提案</a:t>
            </a:r>
            <a:endParaRPr lang="zh-CN" altLang="en-US" sz="2400">
              <a:solidFill>
                <a:schemeClr val="tx2"/>
              </a:solidFill>
              <a:cs typeface="+mn-ea"/>
              <a:sym typeface="+mn-lt"/>
            </a:endParaRPr>
          </a:p>
        </p:txBody>
      </p:sp>
      <p:sp>
        <p:nvSpPr>
          <p:cNvPr id="56" name="矩形 55"/>
          <p:cNvSpPr/>
          <p:nvPr/>
        </p:nvSpPr>
        <p:spPr>
          <a:xfrm>
            <a:off x="3232501" y="1921895"/>
            <a:ext cx="1132840" cy="378460"/>
          </a:xfrm>
          <a:prstGeom prst="rect">
            <a:avLst/>
          </a:prstGeom>
        </p:spPr>
        <p:txBody>
          <a:bodyPr wrap="none">
            <a:spAutoFit/>
          </a:bodyPr>
          <a:lstStyle/>
          <a:p>
            <a:pPr algn="r"/>
            <a:r>
              <a:rPr lang="zh-CN" altLang="en-US" sz="1865" dirty="0">
                <a:solidFill>
                  <a:schemeClr val="accent2">
                    <a:lumMod val="75000"/>
                  </a:schemeClr>
                </a:solidFill>
                <a:cs typeface="+mn-ea"/>
                <a:sym typeface="+mn-lt"/>
              </a:rPr>
              <a:t>添加文字</a:t>
            </a:r>
            <a:endParaRPr lang="zh-CN" altLang="en-US" sz="1465" dirty="0">
              <a:solidFill>
                <a:schemeClr val="accent2">
                  <a:lumMod val="75000"/>
                </a:schemeClr>
              </a:solidFill>
              <a:cs typeface="+mn-ea"/>
              <a:sym typeface="+mn-lt"/>
            </a:endParaRPr>
          </a:p>
        </p:txBody>
      </p:sp>
      <p:sp>
        <p:nvSpPr>
          <p:cNvPr id="57" name="矩形 56"/>
          <p:cNvSpPr/>
          <p:nvPr/>
        </p:nvSpPr>
        <p:spPr>
          <a:xfrm>
            <a:off x="1795223" y="4323513"/>
            <a:ext cx="2570119" cy="1641475"/>
          </a:xfrm>
          <a:prstGeom prst="rect">
            <a:avLst/>
          </a:prstGeom>
        </p:spPr>
        <p:txBody>
          <a:bodyPr wrap="square">
            <a:spAutoFit/>
          </a:bodyPr>
          <a:lstStyle/>
          <a:p>
            <a:pPr algn="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教育部党组和全国教育工会分党组联合，由张承先和方明共同签发的“关于恢复‘教师节’的请示报告”送中央书记处，报告中并建议以马克思的诞辰日</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a:t>
            </a:r>
            <a:endParaRPr lang="zh-CN" altLang="en-US" sz="2400">
              <a:solidFill>
                <a:schemeClr val="tx2"/>
              </a:solidFill>
              <a:cs typeface="+mn-ea"/>
              <a:sym typeface="+mn-lt"/>
            </a:endParaRPr>
          </a:p>
        </p:txBody>
      </p:sp>
      <p:sp>
        <p:nvSpPr>
          <p:cNvPr id="58" name="矩形 57"/>
          <p:cNvSpPr/>
          <p:nvPr/>
        </p:nvSpPr>
        <p:spPr>
          <a:xfrm>
            <a:off x="3232501" y="4084943"/>
            <a:ext cx="1132840" cy="378460"/>
          </a:xfrm>
          <a:prstGeom prst="rect">
            <a:avLst/>
          </a:prstGeom>
        </p:spPr>
        <p:txBody>
          <a:bodyPr wrap="none">
            <a:spAutoFit/>
          </a:bodyPr>
          <a:lstStyle/>
          <a:p>
            <a:pPr algn="r"/>
            <a:r>
              <a:rPr lang="zh-CN" altLang="en-US" sz="1865" dirty="0">
                <a:solidFill>
                  <a:schemeClr val="accent3"/>
                </a:solidFill>
                <a:cs typeface="+mn-ea"/>
                <a:sym typeface="+mn-lt"/>
              </a:rPr>
              <a:t>添加文字</a:t>
            </a:r>
            <a:endParaRPr lang="zh-CN" altLang="en-US" sz="1465" dirty="0">
              <a:solidFill>
                <a:schemeClr val="accent3"/>
              </a:solidFill>
              <a:cs typeface="+mn-ea"/>
              <a:sym typeface="+mn-lt"/>
            </a:endParaRPr>
          </a:p>
        </p:txBody>
      </p:sp>
      <p:grpSp>
        <p:nvGrpSpPr>
          <p:cNvPr id="59" name="组合 58"/>
          <p:cNvGrpSpPr/>
          <p:nvPr/>
        </p:nvGrpSpPr>
        <p:grpSpPr>
          <a:xfrm>
            <a:off x="4515208" y="2154108"/>
            <a:ext cx="870891" cy="870891"/>
            <a:chOff x="7570479" y="1775864"/>
            <a:chExt cx="653168" cy="653168"/>
          </a:xfrm>
        </p:grpSpPr>
        <p:sp>
          <p:nvSpPr>
            <p:cNvPr id="60" name="椭圆 59"/>
            <p:cNvSpPr/>
            <p:nvPr/>
          </p:nvSpPr>
          <p:spPr>
            <a:xfrm>
              <a:off x="7570479" y="1775864"/>
              <a:ext cx="653168" cy="653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Freeform 871"/>
            <p:cNvSpPr>
              <a:spLocks noEditPoints="1"/>
            </p:cNvSpPr>
            <p:nvPr/>
          </p:nvSpPr>
          <p:spPr bwMode="auto">
            <a:xfrm>
              <a:off x="7729581" y="1882579"/>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grpSp>
        <p:nvGrpSpPr>
          <p:cNvPr id="62" name="组合 61"/>
          <p:cNvGrpSpPr/>
          <p:nvPr/>
        </p:nvGrpSpPr>
        <p:grpSpPr>
          <a:xfrm>
            <a:off x="4515208" y="4445291"/>
            <a:ext cx="870891" cy="870891"/>
            <a:chOff x="7570479" y="3494251"/>
            <a:chExt cx="653168" cy="653168"/>
          </a:xfrm>
        </p:grpSpPr>
        <p:sp>
          <p:nvSpPr>
            <p:cNvPr id="63" name="椭圆 62"/>
            <p:cNvSpPr/>
            <p:nvPr/>
          </p:nvSpPr>
          <p:spPr>
            <a:xfrm>
              <a:off x="7570479" y="3494251"/>
              <a:ext cx="653168" cy="653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4" name="Freeform 893"/>
            <p:cNvSpPr>
              <a:spLocks noEditPoints="1"/>
            </p:cNvSpPr>
            <p:nvPr/>
          </p:nvSpPr>
          <p:spPr bwMode="auto">
            <a:xfrm>
              <a:off x="7776407" y="3633003"/>
              <a:ext cx="241312" cy="415198"/>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121920" tIns="60960" rIns="121920" bIns="60960" numCol="1" anchor="t" anchorCtr="0" compatLnSpc="1"/>
            <a:lstStyle/>
            <a:p>
              <a:pPr defTabSz="914400">
                <a:defRPr/>
              </a:pPr>
              <a:endParaRPr lang="zh-CN" altLang="en-US" sz="2400" kern="0">
                <a:solidFill>
                  <a:prstClr val="black"/>
                </a:solidFill>
                <a:cs typeface="+mn-ea"/>
                <a:sym typeface="+mn-lt"/>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a:spLocks noChangeArrowheads="1"/>
          </p:cNvSpPr>
          <p:nvPr/>
        </p:nvSpPr>
        <p:spPr bwMode="auto">
          <a:xfrm>
            <a:off x="6428163" y="2854363"/>
            <a:ext cx="343662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265" dirty="0">
                <a:solidFill>
                  <a:srgbClr val="CF3C2A"/>
                </a:solidFill>
                <a:latin typeface="+mn-lt"/>
                <a:ea typeface="+mn-ea"/>
                <a:cs typeface="+mn-ea"/>
                <a:sym typeface="+mn-lt"/>
              </a:rPr>
              <a:t>老师您辛苦了</a:t>
            </a:r>
            <a:endParaRPr lang="zh-CN" altLang="en-US" sz="4265" b="1" dirty="0">
              <a:solidFill>
                <a:srgbClr val="CF3C2A"/>
              </a:solidFill>
              <a:latin typeface="+mn-lt"/>
              <a:ea typeface="+mn-ea"/>
              <a:cs typeface="+mn-ea"/>
              <a:sym typeface="+mn-lt"/>
            </a:endParaRPr>
          </a:p>
        </p:txBody>
      </p:sp>
      <p:sp>
        <p:nvSpPr>
          <p:cNvPr id="8" name="文本框 6"/>
          <p:cNvSpPr txBox="1">
            <a:spLocks noChangeArrowheads="1"/>
          </p:cNvSpPr>
          <p:nvPr/>
        </p:nvSpPr>
        <p:spPr bwMode="auto">
          <a:xfrm>
            <a:off x="5673645" y="3824253"/>
            <a:ext cx="465264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1932年，民国政府曾规定6月6日为教师节，解放后废除了6月6日的教师节，改用“五一国际劳动节”为教师节。</a:t>
            </a:r>
            <a:endParaRPr lang="en-US" altLang="zh-CN" sz="1200" dirty="0">
              <a:solidFill>
                <a:srgbClr val="B28743"/>
              </a:solidFill>
              <a:latin typeface="+mn-lt"/>
              <a:ea typeface="+mn-ea"/>
              <a:cs typeface="+mn-ea"/>
              <a:sym typeface="+mn-lt"/>
            </a:endParaRPr>
          </a:p>
        </p:txBody>
      </p:sp>
      <p:sp>
        <p:nvSpPr>
          <p:cNvPr id="9" name="文本框 5"/>
          <p:cNvSpPr txBox="1">
            <a:spLocks noChangeArrowheads="1"/>
          </p:cNvSpPr>
          <p:nvPr/>
        </p:nvSpPr>
        <p:spPr bwMode="auto">
          <a:xfrm>
            <a:off x="7790875" y="2156736"/>
            <a:ext cx="7112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735" dirty="0">
                <a:solidFill>
                  <a:srgbClr val="3D7F8E"/>
                </a:solidFill>
                <a:latin typeface="+mn-lt"/>
                <a:ea typeface="+mn-ea"/>
                <a:cs typeface="+mn-ea"/>
                <a:sym typeface="+mn-lt"/>
              </a:rPr>
              <a:t>02</a:t>
            </a:r>
            <a:endParaRPr lang="zh-CN" altLang="en-US" sz="3735" b="1" dirty="0">
              <a:solidFill>
                <a:srgbClr val="3D7F8E"/>
              </a:solidFill>
              <a:latin typeface="+mn-lt"/>
              <a:ea typeface="+mn-ea"/>
              <a:cs typeface="+mn-ea"/>
              <a:sym typeface="+mn-lt"/>
            </a:endParaRPr>
          </a:p>
        </p:txBody>
      </p:sp>
      <p:pic>
        <p:nvPicPr>
          <p:cNvPr id="13" name="图片 12"/>
          <p:cNvPicPr>
            <a:picLocks noChangeAspect="1"/>
          </p:cNvPicPr>
          <p:nvPr/>
        </p:nvPicPr>
        <p:blipFill>
          <a:blip r:embed="rId3"/>
          <a:stretch>
            <a:fillRect/>
          </a:stretch>
        </p:blipFill>
        <p:spPr>
          <a:xfrm>
            <a:off x="-120196" y="0"/>
            <a:ext cx="659500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63"/>
          <p:cNvSpPr/>
          <p:nvPr/>
        </p:nvSpPr>
        <p:spPr>
          <a:xfrm>
            <a:off x="4548188" y="1965708"/>
            <a:ext cx="1630129" cy="1607020"/>
          </a:xfrm>
          <a:custGeom>
            <a:avLst/>
            <a:gdLst>
              <a:gd name="connsiteX0" fmla="*/ 615064 w 1870190"/>
              <a:gd name="connsiteY0" fmla="*/ 0 h 1843677"/>
              <a:gd name="connsiteX1" fmla="*/ 1049979 w 1870190"/>
              <a:gd name="connsiteY1" fmla="*/ 180148 h 1843677"/>
              <a:gd name="connsiteX2" fmla="*/ 1870190 w 1870190"/>
              <a:gd name="connsiteY2" fmla="*/ 1000359 h 1843677"/>
              <a:gd name="connsiteX3" fmla="*/ 1828048 w 1870190"/>
              <a:gd name="connsiteY3" fmla="*/ 1002487 h 1843677"/>
              <a:gd name="connsiteX4" fmla="*/ 986041 w 1870190"/>
              <a:gd name="connsiteY4" fmla="*/ 1763755 h 1843677"/>
              <a:gd name="connsiteX5" fmla="*/ 973843 w 1870190"/>
              <a:gd name="connsiteY5" fmla="*/ 1843677 h 1843677"/>
              <a:gd name="connsiteX6" fmla="*/ 180147 w 1870190"/>
              <a:gd name="connsiteY6" fmla="*/ 1049981 h 1843677"/>
              <a:gd name="connsiteX7" fmla="*/ 180147 w 1870190"/>
              <a:gd name="connsiteY7" fmla="*/ 180148 h 1843677"/>
              <a:gd name="connsiteX8" fmla="*/ 615064 w 1870190"/>
              <a:gd name="connsiteY8" fmla="*/ 0 h 18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0190" h="1843677">
                <a:moveTo>
                  <a:pt x="615064" y="0"/>
                </a:moveTo>
                <a:cubicBezTo>
                  <a:pt x="772472" y="1"/>
                  <a:pt x="929881" y="60049"/>
                  <a:pt x="1049979" y="180148"/>
                </a:cubicBezTo>
                <a:lnTo>
                  <a:pt x="1870190" y="1000359"/>
                </a:lnTo>
                <a:lnTo>
                  <a:pt x="1828048" y="1002487"/>
                </a:lnTo>
                <a:cubicBezTo>
                  <a:pt x="1408674" y="1045077"/>
                  <a:pt x="1069131" y="1357708"/>
                  <a:pt x="986041" y="1763755"/>
                </a:cubicBezTo>
                <a:lnTo>
                  <a:pt x="973843" y="1843677"/>
                </a:lnTo>
                <a:lnTo>
                  <a:pt x="180147" y="1049981"/>
                </a:lnTo>
                <a:cubicBezTo>
                  <a:pt x="-60050" y="809784"/>
                  <a:pt x="-60050" y="420345"/>
                  <a:pt x="180147" y="180148"/>
                </a:cubicBezTo>
                <a:cubicBezTo>
                  <a:pt x="300246" y="60049"/>
                  <a:pt x="457654" y="1"/>
                  <a:pt x="615064"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1" name="任意多边形 64"/>
          <p:cNvSpPr/>
          <p:nvPr/>
        </p:nvSpPr>
        <p:spPr>
          <a:xfrm>
            <a:off x="6328148" y="1983556"/>
            <a:ext cx="1616505" cy="1641632"/>
          </a:xfrm>
          <a:custGeom>
            <a:avLst/>
            <a:gdLst>
              <a:gd name="connsiteX0" fmla="*/ 1239496 w 1854559"/>
              <a:gd name="connsiteY0" fmla="*/ 0 h 1883386"/>
              <a:gd name="connsiteX1" fmla="*/ 1674412 w 1854559"/>
              <a:gd name="connsiteY1" fmla="*/ 180147 h 1883386"/>
              <a:gd name="connsiteX2" fmla="*/ 1674413 w 1854559"/>
              <a:gd name="connsiteY2" fmla="*/ 1049980 h 1883386"/>
              <a:gd name="connsiteX3" fmla="*/ 841007 w 1854559"/>
              <a:gd name="connsiteY3" fmla="*/ 1883386 h 1883386"/>
              <a:gd name="connsiteX4" fmla="*/ 838743 w 1854559"/>
              <a:gd name="connsiteY4" fmla="*/ 1838559 h 1883386"/>
              <a:gd name="connsiteX5" fmla="*/ 77475 w 1854559"/>
              <a:gd name="connsiteY5" fmla="*/ 996552 h 1883386"/>
              <a:gd name="connsiteX6" fmla="*/ 0 w 1854559"/>
              <a:gd name="connsiteY6" fmla="*/ 984728 h 1883386"/>
              <a:gd name="connsiteX7" fmla="*/ 804580 w 1854559"/>
              <a:gd name="connsiteY7" fmla="*/ 180147 h 1883386"/>
              <a:gd name="connsiteX8" fmla="*/ 1239496 w 1854559"/>
              <a:gd name="connsiteY8" fmla="*/ 0 h 18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559" h="1883386">
                <a:moveTo>
                  <a:pt x="1239496" y="0"/>
                </a:moveTo>
                <a:cubicBezTo>
                  <a:pt x="1396905" y="0"/>
                  <a:pt x="1554314" y="60049"/>
                  <a:pt x="1674412" y="180147"/>
                </a:cubicBezTo>
                <a:cubicBezTo>
                  <a:pt x="1914609" y="420344"/>
                  <a:pt x="1914609" y="809783"/>
                  <a:pt x="1674413" y="1049980"/>
                </a:cubicBezTo>
                <a:lnTo>
                  <a:pt x="841007" y="1883386"/>
                </a:lnTo>
                <a:lnTo>
                  <a:pt x="838743" y="1838559"/>
                </a:lnTo>
                <a:cubicBezTo>
                  <a:pt x="796153" y="1419185"/>
                  <a:pt x="483523" y="1079642"/>
                  <a:pt x="77475" y="996552"/>
                </a:cubicBezTo>
                <a:lnTo>
                  <a:pt x="0" y="984728"/>
                </a:lnTo>
                <a:lnTo>
                  <a:pt x="804580" y="180147"/>
                </a:lnTo>
                <a:cubicBezTo>
                  <a:pt x="924679" y="60049"/>
                  <a:pt x="1082088" y="0"/>
                  <a:pt x="1239496" y="0"/>
                </a:cubicBezTo>
                <a:close/>
              </a:path>
            </a:pathLst>
          </a:cu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2" name="任意多边形 65"/>
          <p:cNvSpPr/>
          <p:nvPr/>
        </p:nvSpPr>
        <p:spPr>
          <a:xfrm>
            <a:off x="6326015" y="3720424"/>
            <a:ext cx="1623131" cy="1646241"/>
          </a:xfrm>
          <a:custGeom>
            <a:avLst/>
            <a:gdLst>
              <a:gd name="connsiteX0" fmla="*/ 843318 w 1862160"/>
              <a:gd name="connsiteY0" fmla="*/ 0 h 1888674"/>
              <a:gd name="connsiteX1" fmla="*/ 1682013 w 1862160"/>
              <a:gd name="connsiteY1" fmla="*/ 838695 h 1888674"/>
              <a:gd name="connsiteX2" fmla="*/ 1682013 w 1862160"/>
              <a:gd name="connsiteY2" fmla="*/ 1708527 h 1888674"/>
              <a:gd name="connsiteX3" fmla="*/ 812180 w 1862160"/>
              <a:gd name="connsiteY3" fmla="*/ 1708527 h 1888674"/>
              <a:gd name="connsiteX4" fmla="*/ 0 w 1862160"/>
              <a:gd name="connsiteY4" fmla="*/ 896347 h 1888674"/>
              <a:gd name="connsiteX5" fmla="*/ 79922 w 1862160"/>
              <a:gd name="connsiteY5" fmla="*/ 884149 h 1888674"/>
              <a:gd name="connsiteX6" fmla="*/ 841190 w 1862160"/>
              <a:gd name="connsiteY6" fmla="*/ 42142 h 1888674"/>
              <a:gd name="connsiteX7" fmla="*/ 843318 w 1862160"/>
              <a:gd name="connsiteY7" fmla="*/ 0 h 18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160" h="1888674">
                <a:moveTo>
                  <a:pt x="843318" y="0"/>
                </a:moveTo>
                <a:lnTo>
                  <a:pt x="1682013" y="838695"/>
                </a:lnTo>
                <a:cubicBezTo>
                  <a:pt x="1922209" y="1078891"/>
                  <a:pt x="1922209" y="1468330"/>
                  <a:pt x="1682013" y="1708527"/>
                </a:cubicBezTo>
                <a:cubicBezTo>
                  <a:pt x="1441816" y="1948724"/>
                  <a:pt x="1052377" y="1948724"/>
                  <a:pt x="812180" y="1708527"/>
                </a:cubicBezTo>
                <a:lnTo>
                  <a:pt x="0" y="896347"/>
                </a:lnTo>
                <a:lnTo>
                  <a:pt x="79922" y="884149"/>
                </a:lnTo>
                <a:cubicBezTo>
                  <a:pt x="485970" y="801060"/>
                  <a:pt x="798600" y="461516"/>
                  <a:pt x="841190" y="42142"/>
                </a:cubicBezTo>
                <a:lnTo>
                  <a:pt x="843318" y="0"/>
                </a:lnTo>
                <a:close/>
              </a:path>
            </a:pathLst>
          </a:cu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3" name="任意多边形 66"/>
          <p:cNvSpPr/>
          <p:nvPr/>
        </p:nvSpPr>
        <p:spPr>
          <a:xfrm>
            <a:off x="4543696" y="3772677"/>
            <a:ext cx="1636964" cy="1611836"/>
          </a:xfrm>
          <a:custGeom>
            <a:avLst/>
            <a:gdLst>
              <a:gd name="connsiteX0" fmla="*/ 979371 w 1878030"/>
              <a:gd name="connsiteY0" fmla="*/ 0 h 1849202"/>
              <a:gd name="connsiteX1" fmla="*/ 991195 w 1878030"/>
              <a:gd name="connsiteY1" fmla="*/ 77475 h 1849202"/>
              <a:gd name="connsiteX2" fmla="*/ 1833202 w 1878030"/>
              <a:gd name="connsiteY2" fmla="*/ 838743 h 1849202"/>
              <a:gd name="connsiteX3" fmla="*/ 1878030 w 1878030"/>
              <a:gd name="connsiteY3" fmla="*/ 841007 h 1849202"/>
              <a:gd name="connsiteX4" fmla="*/ 1049980 w 1878030"/>
              <a:gd name="connsiteY4" fmla="*/ 1669055 h 1849202"/>
              <a:gd name="connsiteX5" fmla="*/ 180148 w 1878030"/>
              <a:gd name="connsiteY5" fmla="*/ 1669055 h 1849202"/>
              <a:gd name="connsiteX6" fmla="*/ 0 w 1878030"/>
              <a:gd name="connsiteY6" fmla="*/ 1234138 h 1849202"/>
              <a:gd name="connsiteX7" fmla="*/ 180148 w 1878030"/>
              <a:gd name="connsiteY7" fmla="*/ 799223 h 1849202"/>
              <a:gd name="connsiteX8" fmla="*/ 979371 w 1878030"/>
              <a:gd name="connsiteY8" fmla="*/ 0 h 18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030" h="1849202">
                <a:moveTo>
                  <a:pt x="979371" y="0"/>
                </a:moveTo>
                <a:lnTo>
                  <a:pt x="991195" y="77475"/>
                </a:lnTo>
                <a:cubicBezTo>
                  <a:pt x="1074285" y="483523"/>
                  <a:pt x="1413828" y="796153"/>
                  <a:pt x="1833202" y="838743"/>
                </a:cubicBezTo>
                <a:lnTo>
                  <a:pt x="1878030" y="841007"/>
                </a:lnTo>
                <a:lnTo>
                  <a:pt x="1049980" y="1669055"/>
                </a:lnTo>
                <a:cubicBezTo>
                  <a:pt x="809784" y="1909252"/>
                  <a:pt x="420345" y="1909252"/>
                  <a:pt x="180148" y="1669055"/>
                </a:cubicBezTo>
                <a:cubicBezTo>
                  <a:pt x="60049" y="1548956"/>
                  <a:pt x="1" y="1391548"/>
                  <a:pt x="0" y="1234138"/>
                </a:cubicBezTo>
                <a:cubicBezTo>
                  <a:pt x="1" y="1076730"/>
                  <a:pt x="60049" y="919321"/>
                  <a:pt x="180148" y="799223"/>
                </a:cubicBezTo>
                <a:lnTo>
                  <a:pt x="979371" y="0"/>
                </a:lnTo>
                <a:close/>
              </a:path>
            </a:pathLst>
          </a:cu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18" name="矩形 17"/>
          <p:cNvSpPr/>
          <p:nvPr/>
        </p:nvSpPr>
        <p:spPr>
          <a:xfrm>
            <a:off x="1828239" y="2222127"/>
            <a:ext cx="2570119" cy="1124585"/>
          </a:xfrm>
          <a:prstGeom prst="rect">
            <a:avLst/>
          </a:prstGeom>
        </p:spPr>
        <p:txBody>
          <a:bodyPr wrap="square">
            <a:spAutoFit/>
          </a:bodyPr>
          <a:lstStyle/>
          <a:p>
            <a:pPr algn="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中国人民政治协商会议第五届全国委员会第四次会议上，中国民主促进会的</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17</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位政协委员联名提交了一份提案</a:t>
            </a:r>
            <a:endParaRPr lang="zh-CN" altLang="en-US" sz="2400">
              <a:solidFill>
                <a:schemeClr val="tx2"/>
              </a:solidFill>
              <a:cs typeface="+mn-ea"/>
              <a:sym typeface="+mn-lt"/>
            </a:endParaRPr>
          </a:p>
        </p:txBody>
      </p:sp>
      <p:sp>
        <p:nvSpPr>
          <p:cNvPr id="19" name="矩形 18"/>
          <p:cNvSpPr/>
          <p:nvPr/>
        </p:nvSpPr>
        <p:spPr>
          <a:xfrm>
            <a:off x="3951317" y="1983556"/>
            <a:ext cx="447040" cy="378460"/>
          </a:xfrm>
          <a:prstGeom prst="rect">
            <a:avLst/>
          </a:prstGeom>
        </p:spPr>
        <p:txBody>
          <a:bodyPr wrap="none">
            <a:spAutoFit/>
          </a:bodyPr>
          <a:lstStyle/>
          <a:p>
            <a:pPr algn="r"/>
            <a:r>
              <a:rPr lang="en-US" altLang="zh-CN" sz="1865" dirty="0">
                <a:solidFill>
                  <a:schemeClr val="accent1"/>
                </a:solidFill>
                <a:cs typeface="+mn-ea"/>
                <a:sym typeface="+mn-lt"/>
              </a:rPr>
              <a:t>01</a:t>
            </a:r>
            <a:endParaRPr lang="en-US" altLang="zh-CN" sz="1465" dirty="0">
              <a:solidFill>
                <a:schemeClr val="accent1"/>
              </a:solidFill>
              <a:cs typeface="+mn-ea"/>
              <a:sym typeface="+mn-lt"/>
            </a:endParaRPr>
          </a:p>
        </p:txBody>
      </p:sp>
      <p:sp>
        <p:nvSpPr>
          <p:cNvPr id="20" name="矩形 19"/>
          <p:cNvSpPr/>
          <p:nvPr/>
        </p:nvSpPr>
        <p:spPr>
          <a:xfrm>
            <a:off x="1828223" y="4535943"/>
            <a:ext cx="2570119" cy="866140"/>
          </a:xfrm>
          <a:prstGeom prst="rect">
            <a:avLst/>
          </a:prstGeom>
        </p:spPr>
        <p:txBody>
          <a:bodyPr wrap="square">
            <a:spAutoFit/>
          </a:bodyPr>
          <a:lstStyle/>
          <a:p>
            <a:pPr algn="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全国政协六届一次会议上，方明和民进</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18</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位政协委员联名再次提出“为提高</a:t>
            </a:r>
            <a:endParaRPr lang="zh-CN" altLang="en-US" sz="2400">
              <a:solidFill>
                <a:schemeClr val="tx2"/>
              </a:solidFill>
              <a:cs typeface="+mn-ea"/>
              <a:sym typeface="+mn-lt"/>
            </a:endParaRPr>
          </a:p>
        </p:txBody>
      </p:sp>
      <p:sp>
        <p:nvSpPr>
          <p:cNvPr id="21" name="矩形 20"/>
          <p:cNvSpPr/>
          <p:nvPr/>
        </p:nvSpPr>
        <p:spPr>
          <a:xfrm>
            <a:off x="3951301" y="4297372"/>
            <a:ext cx="447040" cy="378460"/>
          </a:xfrm>
          <a:prstGeom prst="rect">
            <a:avLst/>
          </a:prstGeom>
        </p:spPr>
        <p:txBody>
          <a:bodyPr wrap="none">
            <a:spAutoFit/>
          </a:bodyPr>
          <a:lstStyle/>
          <a:p>
            <a:pPr algn="r"/>
            <a:r>
              <a:rPr lang="en-US" altLang="zh-CN" sz="1865" dirty="0">
                <a:solidFill>
                  <a:schemeClr val="accent1"/>
                </a:solidFill>
                <a:cs typeface="+mn-ea"/>
                <a:sym typeface="+mn-lt"/>
              </a:rPr>
              <a:t>02</a:t>
            </a:r>
            <a:endParaRPr lang="en-US" altLang="zh-CN" sz="1465" dirty="0">
              <a:solidFill>
                <a:schemeClr val="accent1"/>
              </a:solidFill>
              <a:cs typeface="+mn-ea"/>
              <a:sym typeface="+mn-lt"/>
            </a:endParaRPr>
          </a:p>
        </p:txBody>
      </p:sp>
      <p:sp>
        <p:nvSpPr>
          <p:cNvPr id="22" name="矩形 21"/>
          <p:cNvSpPr/>
          <p:nvPr/>
        </p:nvSpPr>
        <p:spPr>
          <a:xfrm>
            <a:off x="8045695" y="2197909"/>
            <a:ext cx="2570119" cy="1641475"/>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教育部党组和全国教育工会分党组联合，由张承先和方明共同签发的“关于恢复‘教师节’的请示报告”送中央书记处，报告中并建议以马克思的诞辰日</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a:t>
            </a:r>
            <a:endParaRPr lang="zh-CN" altLang="en-US" sz="2400">
              <a:solidFill>
                <a:schemeClr val="tx2"/>
              </a:solidFill>
              <a:cs typeface="+mn-ea"/>
              <a:sym typeface="+mn-lt"/>
            </a:endParaRPr>
          </a:p>
        </p:txBody>
      </p:sp>
      <p:sp>
        <p:nvSpPr>
          <p:cNvPr id="23" name="矩形 22"/>
          <p:cNvSpPr/>
          <p:nvPr/>
        </p:nvSpPr>
        <p:spPr>
          <a:xfrm>
            <a:off x="8143380" y="1963785"/>
            <a:ext cx="447040" cy="378460"/>
          </a:xfrm>
          <a:prstGeom prst="rect">
            <a:avLst/>
          </a:prstGeom>
        </p:spPr>
        <p:txBody>
          <a:bodyPr wrap="none">
            <a:spAutoFit/>
          </a:bodyPr>
          <a:lstStyle/>
          <a:p>
            <a:pPr algn="r"/>
            <a:r>
              <a:rPr lang="en-US" altLang="zh-CN" sz="1865" dirty="0">
                <a:solidFill>
                  <a:schemeClr val="accent1"/>
                </a:solidFill>
                <a:cs typeface="+mn-ea"/>
                <a:sym typeface="+mn-lt"/>
              </a:rPr>
              <a:t>02</a:t>
            </a:r>
            <a:endParaRPr lang="en-US" altLang="zh-CN" sz="1465" dirty="0">
              <a:solidFill>
                <a:schemeClr val="accent1"/>
              </a:solidFill>
              <a:cs typeface="+mn-ea"/>
              <a:sym typeface="+mn-lt"/>
            </a:endParaRPr>
          </a:p>
        </p:txBody>
      </p:sp>
      <p:sp>
        <p:nvSpPr>
          <p:cNvPr id="24" name="矩形 23"/>
          <p:cNvSpPr/>
          <p:nvPr/>
        </p:nvSpPr>
        <p:spPr>
          <a:xfrm>
            <a:off x="8045695" y="4511725"/>
            <a:ext cx="2570119" cy="1060450"/>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ea"/>
              </a:rPr>
              <a:t>教师的社会地位，造成尊师重教的社会风尚，建议恢复教师节案”。</a:t>
            </a:r>
            <a:endParaRPr lang="zh-CN" altLang="en-US" sz="2400">
              <a:solidFill>
                <a:schemeClr val="tx2"/>
              </a:solidFill>
              <a:cs typeface="+mn-ea"/>
              <a:sym typeface="+mn-lt"/>
            </a:endParaRPr>
          </a:p>
        </p:txBody>
      </p:sp>
      <p:sp>
        <p:nvSpPr>
          <p:cNvPr id="25" name="矩形 24"/>
          <p:cNvSpPr/>
          <p:nvPr/>
        </p:nvSpPr>
        <p:spPr>
          <a:xfrm>
            <a:off x="8175900" y="4250211"/>
            <a:ext cx="447040" cy="378460"/>
          </a:xfrm>
          <a:prstGeom prst="rect">
            <a:avLst/>
          </a:prstGeom>
        </p:spPr>
        <p:txBody>
          <a:bodyPr wrap="none">
            <a:spAutoFit/>
          </a:bodyPr>
          <a:lstStyle/>
          <a:p>
            <a:pPr algn="r"/>
            <a:r>
              <a:rPr lang="en-US" altLang="zh-CN" sz="1865" dirty="0">
                <a:solidFill>
                  <a:schemeClr val="accent1"/>
                </a:solidFill>
                <a:cs typeface="+mn-ea"/>
                <a:sym typeface="+mn-lt"/>
              </a:rPr>
              <a:t>04</a:t>
            </a:r>
            <a:endParaRPr lang="en-US" altLang="zh-CN" sz="1465" dirty="0">
              <a:solidFill>
                <a:schemeClr val="accent1"/>
              </a:solidFill>
              <a:cs typeface="+mn-ea"/>
              <a:sym typeface="+mn-lt"/>
            </a:endParaRPr>
          </a:p>
        </p:txBody>
      </p:sp>
      <p:sp>
        <p:nvSpPr>
          <p:cNvPr id="26" name="AutoShape 4"/>
          <p:cNvSpPr/>
          <p:nvPr/>
        </p:nvSpPr>
        <p:spPr bwMode="auto">
          <a:xfrm>
            <a:off x="4829805" y="2214696"/>
            <a:ext cx="463551" cy="465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27" name="Group 112"/>
          <p:cNvGrpSpPr/>
          <p:nvPr/>
        </p:nvGrpSpPr>
        <p:grpSpPr>
          <a:xfrm>
            <a:off x="4913792" y="4492956"/>
            <a:ext cx="479705" cy="449417"/>
            <a:chOff x="5368132" y="3540125"/>
            <a:chExt cx="465138" cy="435769"/>
          </a:xfrm>
          <a:solidFill>
            <a:sysClr val="window" lastClr="FFFFFF"/>
          </a:solidFill>
        </p:grpSpPr>
        <p:sp>
          <p:nvSpPr>
            <p:cNvPr id="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30" name="组合 29"/>
          <p:cNvGrpSpPr/>
          <p:nvPr/>
        </p:nvGrpSpPr>
        <p:grpSpPr>
          <a:xfrm>
            <a:off x="7223147" y="2264507"/>
            <a:ext cx="329080" cy="479705"/>
            <a:chOff x="2528974" y="2863357"/>
            <a:chExt cx="246811" cy="359779"/>
          </a:xfrm>
          <a:solidFill>
            <a:sysClr val="window" lastClr="FFFFFF"/>
          </a:solidFill>
        </p:grpSpPr>
        <p:sp>
          <p:nvSpPr>
            <p:cNvPr id="3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33" name="组合 32"/>
          <p:cNvGrpSpPr/>
          <p:nvPr/>
        </p:nvGrpSpPr>
        <p:grpSpPr>
          <a:xfrm>
            <a:off x="7178137" y="4456033"/>
            <a:ext cx="359833" cy="478367"/>
            <a:chOff x="1798638" y="2859882"/>
            <a:chExt cx="269875" cy="358775"/>
          </a:xfrm>
        </p:grpSpPr>
        <p:sp>
          <p:nvSpPr>
            <p:cNvPr id="34" name="AutoShape 115"/>
            <p:cNvSpPr/>
            <p:nvPr/>
          </p:nvSpPr>
          <p:spPr bwMode="auto">
            <a:xfrm>
              <a:off x="1798638" y="2859882"/>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5" name="AutoShape 116"/>
            <p:cNvSpPr/>
            <p:nvPr/>
          </p:nvSpPr>
          <p:spPr bwMode="auto">
            <a:xfrm>
              <a:off x="1911350" y="3072730"/>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val="window" lastClr="FFFFFF"/>
            </a:solidFill>
            <a:ln>
              <a:noFill/>
            </a:ln>
            <a:effectLst/>
          </p:spPr>
          <p:txBody>
            <a:bodyPr lIns="25400" tIns="25400" rIns="25400" bIns="2540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36" name="矩形 35"/>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37"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老师辛苦了</a:t>
            </a:r>
          </a:p>
        </p:txBody>
      </p:sp>
      <p:cxnSp>
        <p:nvCxnSpPr>
          <p:cNvPr id="38" name="直接连接符 37"/>
          <p:cNvCxnSpPr>
            <a:endCxn id="37"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4814484" y="2320523"/>
            <a:ext cx="2720997" cy="2340057"/>
          </a:xfrm>
          <a:prstGeom prst="rect">
            <a:avLst/>
          </a:prstGeom>
        </p:spPr>
      </p:pic>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par>
                                <p:cTn id="35" presetID="3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fltVal val="0"/>
                                          </p:val>
                                        </p:tav>
                                        <p:tav tm="100000">
                                          <p:val>
                                            <p:strVal val="#ppt_w"/>
                                          </p:val>
                                        </p:tav>
                                      </p:tavLst>
                                    </p:anim>
                                    <p:anim calcmode="lin" valueType="num">
                                      <p:cBhvr>
                                        <p:cTn id="44" dur="1000" fill="hold"/>
                                        <p:tgtEl>
                                          <p:spTgt spid="30"/>
                                        </p:tgtEl>
                                        <p:attrNameLst>
                                          <p:attrName>ppt_h</p:attrName>
                                        </p:attrNameLst>
                                      </p:cBhvr>
                                      <p:tavLst>
                                        <p:tav tm="0">
                                          <p:val>
                                            <p:fltVal val="0"/>
                                          </p:val>
                                        </p:tav>
                                        <p:tav tm="100000">
                                          <p:val>
                                            <p:strVal val="#ppt_h"/>
                                          </p:val>
                                        </p:tav>
                                      </p:tavLst>
                                    </p:anim>
                                    <p:anim calcmode="lin" valueType="num">
                                      <p:cBhvr>
                                        <p:cTn id="45" dur="1000" fill="hold"/>
                                        <p:tgtEl>
                                          <p:spTgt spid="30"/>
                                        </p:tgtEl>
                                        <p:attrNameLst>
                                          <p:attrName>style.rotation</p:attrName>
                                        </p:attrNameLst>
                                      </p:cBhvr>
                                      <p:tavLst>
                                        <p:tav tm="0">
                                          <p:val>
                                            <p:fltVal val="90"/>
                                          </p:val>
                                        </p:tav>
                                        <p:tav tm="100000">
                                          <p:val>
                                            <p:fltVal val="0"/>
                                          </p:val>
                                        </p:tav>
                                      </p:tavLst>
                                    </p:anim>
                                    <p:animEffect transition="in" filter="fade">
                                      <p:cBhvr>
                                        <p:cTn id="46" dur="1000"/>
                                        <p:tgtEl>
                                          <p:spTgt spid="30"/>
                                        </p:tgtEl>
                                      </p:cBhvr>
                                    </p:animEffect>
                                  </p:childTnLst>
                                </p:cTn>
                              </p:par>
                              <p:par>
                                <p:cTn id="47" presetID="3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8" grpId="0"/>
      <p:bldP spid="19" grpId="0"/>
      <p:bldP spid="20" grpId="0"/>
      <p:bldP spid="21" grpId="0"/>
      <p:bldP spid="22" grpId="0"/>
      <p:bldP spid="23" grpId="0"/>
      <p:bldP spid="24" grpId="0"/>
      <p:bldP spid="25" grpId="0"/>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44863" y="3885340"/>
            <a:ext cx="2570119" cy="1383030"/>
          </a:xfrm>
          <a:prstGeom prst="rect">
            <a:avLst/>
          </a:prstGeom>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1983</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月，由教育部何东昌部长和方明共同签发的教育部党组和全国教育工会分党组“关于恢复‘教师节’的请示”送中央宣传部</a:t>
            </a:r>
            <a:endParaRPr lang="zh-CN" altLang="en-US" sz="2400">
              <a:solidFill>
                <a:schemeClr val="tx2"/>
              </a:solidFill>
              <a:cs typeface="+mn-ea"/>
              <a:sym typeface="+mn-lt"/>
            </a:endParaRPr>
          </a:p>
        </p:txBody>
      </p:sp>
      <p:sp>
        <p:nvSpPr>
          <p:cNvPr id="21" name="矩形 20"/>
          <p:cNvSpPr/>
          <p:nvPr/>
        </p:nvSpPr>
        <p:spPr>
          <a:xfrm>
            <a:off x="991715" y="3585356"/>
            <a:ext cx="1276417" cy="316865"/>
          </a:xfrm>
          <a:prstGeom prst="rect">
            <a:avLst/>
          </a:prstGeom>
        </p:spPr>
        <p:txBody>
          <a:bodyPr wrap="square">
            <a:spAutoFit/>
          </a:bodyPr>
          <a:lstStyle/>
          <a:p>
            <a:pPr algn="ctr"/>
            <a:r>
              <a:rPr lang="en-US" altLang="zh-CN" sz="1465" dirty="0">
                <a:solidFill>
                  <a:schemeClr val="accent1"/>
                </a:solidFill>
                <a:cs typeface="+mn-ea"/>
                <a:sym typeface="+mn-lt"/>
              </a:rPr>
              <a:t> 01</a:t>
            </a:r>
            <a:endParaRPr lang="zh-CN" altLang="en-US" sz="1465" dirty="0">
              <a:solidFill>
                <a:schemeClr val="accent1"/>
              </a:solidFill>
              <a:cs typeface="+mn-ea"/>
              <a:sym typeface="+mn-lt"/>
            </a:endParaRPr>
          </a:p>
        </p:txBody>
      </p:sp>
      <p:sp>
        <p:nvSpPr>
          <p:cNvPr id="22" name="矩形 21"/>
          <p:cNvSpPr/>
          <p:nvPr/>
        </p:nvSpPr>
        <p:spPr>
          <a:xfrm>
            <a:off x="3343809" y="3885340"/>
            <a:ext cx="2570119" cy="866140"/>
          </a:xfrm>
          <a:prstGeom prst="rect">
            <a:avLst/>
          </a:prstGeom>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月，万里、习仲勋等中央领导对教育部党组和全国教育工会分党组的请示圈阅</a:t>
            </a:r>
            <a:endParaRPr lang="zh-CN" altLang="en-US" sz="2400">
              <a:solidFill>
                <a:schemeClr val="tx2"/>
              </a:solidFill>
              <a:cs typeface="+mn-ea"/>
              <a:sym typeface="+mn-lt"/>
            </a:endParaRPr>
          </a:p>
        </p:txBody>
      </p:sp>
      <p:sp>
        <p:nvSpPr>
          <p:cNvPr id="23" name="矩形 22"/>
          <p:cNvSpPr/>
          <p:nvPr/>
        </p:nvSpPr>
        <p:spPr>
          <a:xfrm>
            <a:off x="4078588" y="3585356"/>
            <a:ext cx="1276417" cy="316865"/>
          </a:xfrm>
          <a:prstGeom prst="rect">
            <a:avLst/>
          </a:prstGeom>
        </p:spPr>
        <p:txBody>
          <a:bodyPr wrap="square">
            <a:spAutoFit/>
          </a:bodyPr>
          <a:lstStyle/>
          <a:p>
            <a:pPr algn="ctr"/>
            <a:r>
              <a:rPr lang="en-US" altLang="zh-CN" sz="1465" dirty="0">
                <a:solidFill>
                  <a:schemeClr val="accent2">
                    <a:lumMod val="75000"/>
                  </a:schemeClr>
                </a:solidFill>
                <a:cs typeface="+mn-ea"/>
                <a:sym typeface="+mn-lt"/>
              </a:rPr>
              <a:t> 0</a:t>
            </a:r>
            <a:r>
              <a:rPr lang="en-US" sz="1465" dirty="0">
                <a:solidFill>
                  <a:schemeClr val="accent2">
                    <a:lumMod val="75000"/>
                  </a:schemeClr>
                </a:solidFill>
                <a:cs typeface="+mn-ea"/>
                <a:sym typeface="+mn-lt"/>
              </a:rPr>
              <a:t>2</a:t>
            </a:r>
          </a:p>
        </p:txBody>
      </p:sp>
      <p:sp>
        <p:nvSpPr>
          <p:cNvPr id="24" name="矩形 23"/>
          <p:cNvSpPr/>
          <p:nvPr/>
        </p:nvSpPr>
        <p:spPr>
          <a:xfrm>
            <a:off x="6342756" y="3885340"/>
            <a:ext cx="2570119" cy="1383665"/>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月，教育部党组和全国教育工会分党组“关于建立‘教师节’的报告”送中央书记处并报国务院。</a:t>
            </a:r>
            <a:endParaRPr lang="zh-CN" altLang="en-US" sz="2400">
              <a:solidFill>
                <a:schemeClr val="tx2"/>
              </a:solidFill>
              <a:cs typeface="+mn-ea"/>
              <a:sym typeface="+mn-lt"/>
            </a:endParaRPr>
          </a:p>
        </p:txBody>
      </p:sp>
      <p:sp>
        <p:nvSpPr>
          <p:cNvPr id="25" name="矩形 24"/>
          <p:cNvSpPr/>
          <p:nvPr/>
        </p:nvSpPr>
        <p:spPr>
          <a:xfrm>
            <a:off x="6912412" y="3594383"/>
            <a:ext cx="1276417" cy="316865"/>
          </a:xfrm>
          <a:prstGeom prst="rect">
            <a:avLst/>
          </a:prstGeom>
        </p:spPr>
        <p:txBody>
          <a:bodyPr wrap="square">
            <a:spAutoFit/>
          </a:bodyPr>
          <a:lstStyle/>
          <a:p>
            <a:pPr algn="ctr"/>
            <a:r>
              <a:rPr lang="en-US" altLang="zh-CN" sz="1465" dirty="0">
                <a:solidFill>
                  <a:schemeClr val="accent3"/>
                </a:solidFill>
                <a:cs typeface="+mn-ea"/>
                <a:sym typeface="+mn-lt"/>
              </a:rPr>
              <a:t> 0</a:t>
            </a:r>
            <a:r>
              <a:rPr lang="en-US" sz="1465" dirty="0">
                <a:solidFill>
                  <a:schemeClr val="accent3"/>
                </a:solidFill>
                <a:cs typeface="+mn-ea"/>
                <a:sym typeface="+mn-lt"/>
              </a:rPr>
              <a:t>3</a:t>
            </a:r>
          </a:p>
        </p:txBody>
      </p:sp>
      <p:sp>
        <p:nvSpPr>
          <p:cNvPr id="26" name="矩形 25"/>
          <p:cNvSpPr/>
          <p:nvPr/>
        </p:nvSpPr>
        <p:spPr>
          <a:xfrm>
            <a:off x="9341703" y="3885340"/>
            <a:ext cx="2570119" cy="1383030"/>
          </a:xfrm>
          <a:prstGeom prst="rect">
            <a:avLst/>
          </a:prstGeom>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月，国务院总理在全国人大常委会上提出建立教师节的议案，全国人大常委会通过了这一议案，确定每年的</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mn-ea"/>
              </a:rPr>
              <a:t>日为教师节。</a:t>
            </a:r>
            <a:endParaRPr lang="zh-CN" altLang="en-US" sz="2400">
              <a:solidFill>
                <a:schemeClr val="tx2"/>
              </a:solidFill>
              <a:cs typeface="+mn-ea"/>
              <a:sym typeface="+mn-lt"/>
            </a:endParaRPr>
          </a:p>
        </p:txBody>
      </p:sp>
      <p:sp>
        <p:nvSpPr>
          <p:cNvPr id="27" name="矩形 26"/>
          <p:cNvSpPr/>
          <p:nvPr/>
        </p:nvSpPr>
        <p:spPr>
          <a:xfrm>
            <a:off x="9988555" y="3585356"/>
            <a:ext cx="1276417" cy="316865"/>
          </a:xfrm>
          <a:prstGeom prst="rect">
            <a:avLst/>
          </a:prstGeom>
        </p:spPr>
        <p:txBody>
          <a:bodyPr wrap="square">
            <a:spAutoFit/>
          </a:bodyPr>
          <a:lstStyle/>
          <a:p>
            <a:pPr algn="ctr"/>
            <a:r>
              <a:rPr lang="en-US" altLang="zh-CN" sz="1465" dirty="0">
                <a:solidFill>
                  <a:schemeClr val="accent4">
                    <a:lumMod val="75000"/>
                  </a:schemeClr>
                </a:solidFill>
                <a:cs typeface="+mn-ea"/>
                <a:sym typeface="+mn-lt"/>
              </a:rPr>
              <a:t> 04</a:t>
            </a:r>
            <a:endParaRPr lang="en-US" sz="1465" dirty="0">
              <a:solidFill>
                <a:schemeClr val="accent4">
                  <a:lumMod val="75000"/>
                </a:schemeClr>
              </a:solidFill>
              <a:cs typeface="+mn-ea"/>
              <a:sym typeface="+mn-lt"/>
            </a:endParaRPr>
          </a:p>
        </p:txBody>
      </p:sp>
      <p:sp>
        <p:nvSpPr>
          <p:cNvPr id="54" name="矩形 53"/>
          <p:cNvSpPr/>
          <p:nvPr/>
        </p:nvSpPr>
        <p:spPr>
          <a:xfrm>
            <a:off x="157019" y="138520"/>
            <a:ext cx="11877961" cy="6580959"/>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55" name="文本框 5"/>
          <p:cNvSpPr txBox="1">
            <a:spLocks noChangeArrowheads="1"/>
          </p:cNvSpPr>
          <p:nvPr/>
        </p:nvSpPr>
        <p:spPr bwMode="auto">
          <a:xfrm>
            <a:off x="5526762" y="125963"/>
            <a:ext cx="1198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CF3C2A"/>
                </a:solidFill>
                <a:latin typeface="+mn-lt"/>
                <a:ea typeface="+mn-ea"/>
                <a:cs typeface="+mn-ea"/>
                <a:sym typeface="+mn-lt"/>
              </a:rPr>
              <a:t>老师辛苦了</a:t>
            </a:r>
          </a:p>
        </p:txBody>
      </p:sp>
      <p:cxnSp>
        <p:nvCxnSpPr>
          <p:cNvPr id="56" name="直接连接符 55"/>
          <p:cNvCxnSpPr>
            <a:endCxn id="55" idx="1"/>
          </p:cNvCxnSpPr>
          <p:nvPr/>
        </p:nvCxnSpPr>
        <p:spPr>
          <a:xfrm>
            <a:off x="6380203" y="392755"/>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796860" y="310627"/>
            <a:ext cx="989528" cy="1"/>
          </a:xfrm>
          <a:prstGeom prst="line">
            <a:avLst/>
          </a:prstGeom>
          <a:ln>
            <a:solidFill>
              <a:srgbClr val="3D7F8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3529205" y="1842227"/>
            <a:ext cx="2103493" cy="1809004"/>
          </a:xfrm>
          <a:prstGeom prst="rect">
            <a:avLst/>
          </a:prstGeom>
        </p:spPr>
      </p:pic>
      <p:pic>
        <p:nvPicPr>
          <p:cNvPr id="7" name="图片 6"/>
          <p:cNvPicPr>
            <a:picLocks noChangeAspect="1"/>
          </p:cNvPicPr>
          <p:nvPr/>
        </p:nvPicPr>
        <p:blipFill>
          <a:blip r:embed="rId4"/>
          <a:stretch>
            <a:fillRect/>
          </a:stretch>
        </p:blipFill>
        <p:spPr>
          <a:xfrm>
            <a:off x="570641" y="1796457"/>
            <a:ext cx="2013032" cy="1948253"/>
          </a:xfrm>
          <a:prstGeom prst="rect">
            <a:avLst/>
          </a:prstGeom>
        </p:spPr>
      </p:pic>
      <p:pic>
        <p:nvPicPr>
          <p:cNvPr id="58" name="图片 57"/>
          <p:cNvPicPr>
            <a:picLocks noChangeAspect="1"/>
          </p:cNvPicPr>
          <p:nvPr/>
        </p:nvPicPr>
        <p:blipFill>
          <a:blip r:embed="rId3"/>
          <a:stretch>
            <a:fillRect/>
          </a:stretch>
        </p:blipFill>
        <p:spPr>
          <a:xfrm>
            <a:off x="9623433" y="1868241"/>
            <a:ext cx="2103493" cy="1809004"/>
          </a:xfrm>
          <a:prstGeom prst="rect">
            <a:avLst/>
          </a:prstGeom>
        </p:spPr>
      </p:pic>
      <p:pic>
        <p:nvPicPr>
          <p:cNvPr id="59" name="图片 58"/>
          <p:cNvPicPr>
            <a:picLocks noChangeAspect="1"/>
          </p:cNvPicPr>
          <p:nvPr/>
        </p:nvPicPr>
        <p:blipFill>
          <a:blip r:embed="rId4"/>
          <a:stretch>
            <a:fillRect/>
          </a:stretch>
        </p:blipFill>
        <p:spPr>
          <a:xfrm>
            <a:off x="6574408" y="1728992"/>
            <a:ext cx="2013032" cy="1948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办公资源网: www.bangongziyuan.com">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自定义 9">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宽屏</PresentationFormat>
  <Paragraphs>116</Paragraphs>
  <Slides>20</Slides>
  <Notes>20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20</vt:i4>
      </vt:variant>
    </vt:vector>
  </HeadingPairs>
  <TitlesOfParts>
    <vt:vector size="23" baseType="lpstr">
      <vt:lpstr>阿里巴巴普惠体 R</vt:lpstr>
      <vt:lpstr>Arial</vt:lpstr>
      <vt:lpstr>办公资源网: 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Mloong</cp:lastModifiedBy>
  <cp:revision>96</cp:revision>
  <dcterms:created xsi:type="dcterms:W3CDTF">2019-06-19T02:08:00Z</dcterms:created>
  <dcterms:modified xsi:type="dcterms:W3CDTF">2019-08-06T02:07:15Z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