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837" r:id="rId2"/>
    <p:sldId id="839" r:id="rId3"/>
    <p:sldId id="265" r:id="rId4"/>
    <p:sldId id="841" r:id="rId5"/>
    <p:sldId id="746" r:id="rId6"/>
    <p:sldId id="845" r:id="rId7"/>
    <p:sldId id="747" r:id="rId8"/>
    <p:sldId id="844" r:id="rId9"/>
    <p:sldId id="749" r:id="rId10"/>
    <p:sldId id="751" r:id="rId11"/>
    <p:sldId id="754" r:id="rId12"/>
    <p:sldId id="755" r:id="rId13"/>
    <p:sldId id="756" r:id="rId14"/>
    <p:sldId id="752" r:id="rId15"/>
    <p:sldId id="843" r:id="rId16"/>
    <p:sldId id="759" r:id="rId17"/>
    <p:sldId id="760" r:id="rId18"/>
    <p:sldId id="763" r:id="rId19"/>
    <p:sldId id="764" r:id="rId20"/>
    <p:sldId id="766" r:id="rId21"/>
    <p:sldId id="842" r:id="rId22"/>
    <p:sldId id="769" r:id="rId23"/>
    <p:sldId id="776" r:id="rId24"/>
    <p:sldId id="777" r:id="rId25"/>
    <p:sldId id="778" r:id="rId26"/>
    <p:sldId id="779" r:id="rId27"/>
    <p:sldId id="780" r:id="rId28"/>
    <p:sldId id="781" r:id="rId29"/>
    <p:sldId id="782" r:id="rId30"/>
    <p:sldId id="783" r:id="rId31"/>
    <p:sldId id="784" r:id="rId32"/>
    <p:sldId id="785" r:id="rId33"/>
    <p:sldId id="786" r:id="rId34"/>
    <p:sldId id="787" r:id="rId35"/>
    <p:sldId id="788" r:id="rId36"/>
    <p:sldId id="838" r:id="rId37"/>
  </p:sldIdLst>
  <p:sldSz cx="12192000" cy="6858000"/>
  <p:notesSz cx="6858000" cy="9144000"/>
  <p:custDataLst>
    <p:tags r:id="rId39"/>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7D2"/>
    <a:srgbClr val="FFFAF0"/>
    <a:srgbClr val="E60000"/>
    <a:srgbClr val="FEE2DE"/>
    <a:srgbClr val="FFECEB"/>
    <a:srgbClr val="FEE5E2"/>
    <a:srgbClr val="FFE7E5"/>
    <a:srgbClr val="FFEDEB"/>
    <a:srgbClr val="FDF1E9"/>
    <a:srgbClr val="FED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438" autoAdjust="0"/>
  </p:normalViewPr>
  <p:slideViewPr>
    <p:cSldViewPr snapToGrid="0">
      <p:cViewPr varScale="1">
        <p:scale>
          <a:sx n="104" d="100"/>
          <a:sy n="104" d="100"/>
        </p:scale>
        <p:origin x="822" y="11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2019/3/12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5720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C003C05-DDB8-4EFC-AE3F-FA01E549277C}" type="slidenum">
              <a:rPr lang="zh-CN" altLang="en-US" smtClean="0"/>
              <a:t>15</a:t>
            </a:fld>
            <a:endParaRPr lang="zh-CN" altLang="en-US"/>
          </a:p>
        </p:txBody>
      </p:sp>
    </p:spTree>
    <p:extLst>
      <p:ext uri="{BB962C8B-B14F-4D97-AF65-F5344CB8AC3E}">
        <p14:creationId xmlns:p14="http://schemas.microsoft.com/office/powerpoint/2010/main" val="263197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3597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C003C05-DDB8-4EFC-AE3F-FA01E549277C}" type="slidenum">
              <a:rPr lang="zh-CN" altLang="en-US" smtClean="0"/>
              <a:t>21</a:t>
            </a:fld>
            <a:endParaRPr lang="zh-CN" altLang="en-US"/>
          </a:p>
        </p:txBody>
      </p:sp>
    </p:spTree>
    <p:extLst>
      <p:ext uri="{BB962C8B-B14F-4D97-AF65-F5344CB8AC3E}">
        <p14:creationId xmlns:p14="http://schemas.microsoft.com/office/powerpoint/2010/main" val="35832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t>3</a:t>
            </a:fld>
            <a:endParaRPr lang="zh-CN" altLang="en-US"/>
          </a:p>
        </p:txBody>
      </p:sp>
    </p:spTree>
    <p:extLst>
      <p:ext uri="{BB962C8B-B14F-4D97-AF65-F5344CB8AC3E}">
        <p14:creationId xmlns:p14="http://schemas.microsoft.com/office/powerpoint/2010/main" val="2476041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3121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C003C05-DDB8-4EFC-AE3F-FA01E549277C}" type="slidenum">
              <a:rPr lang="zh-CN" altLang="en-US" smtClean="0"/>
              <a:t>4</a:t>
            </a:fld>
            <a:endParaRPr lang="zh-CN" altLang="en-US"/>
          </a:p>
        </p:txBody>
      </p:sp>
    </p:spTree>
    <p:extLst>
      <p:ext uri="{BB962C8B-B14F-4D97-AF65-F5344CB8AC3E}">
        <p14:creationId xmlns:p14="http://schemas.microsoft.com/office/powerpoint/2010/main" val="366972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6</a:t>
            </a:fld>
            <a:endParaRPr lang="zh-CN" altLang="en-US"/>
          </a:p>
        </p:txBody>
      </p:sp>
    </p:spTree>
    <p:extLst>
      <p:ext uri="{BB962C8B-B14F-4D97-AF65-F5344CB8AC3E}">
        <p14:creationId xmlns:p14="http://schemas.microsoft.com/office/powerpoint/2010/main" val="157282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C003C05-DDB8-4EFC-AE3F-FA01E549277C}" type="slidenum">
              <a:rPr lang="zh-CN" altLang="en-US" smtClean="0"/>
              <a:t>8</a:t>
            </a:fld>
            <a:endParaRPr lang="zh-CN" altLang="en-US"/>
          </a:p>
        </p:txBody>
      </p:sp>
    </p:spTree>
    <p:extLst>
      <p:ext uri="{BB962C8B-B14F-4D97-AF65-F5344CB8AC3E}">
        <p14:creationId xmlns:p14="http://schemas.microsoft.com/office/powerpoint/2010/main" val="323366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F6DDFC-C401-4A6E-BD9A-16D9674533C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75994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09D06CC-412C-4DC1-AE54-F2FA2780C5D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12192000" cy="997351"/>
          </a:xfrm>
          <a:prstGeom prst="rect">
            <a:avLst/>
          </a:prstGeom>
        </p:spPr>
      </p:pic>
      <p:cxnSp>
        <p:nvCxnSpPr>
          <p:cNvPr id="3" name="直接连接符 2">
            <a:extLst>
              <a:ext uri="{FF2B5EF4-FFF2-40B4-BE49-F238E27FC236}">
                <a16:creationId xmlns:a16="http://schemas.microsoft.com/office/drawing/2014/main" id="{A05A79A9-DB61-432F-9002-90983CB3E652}"/>
              </a:ext>
            </a:extLst>
          </p:cNvPr>
          <p:cNvCxnSpPr/>
          <p:nvPr userDrawn="1"/>
        </p:nvCxnSpPr>
        <p:spPr>
          <a:xfrm>
            <a:off x="0" y="899883"/>
            <a:ext cx="121920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useBgFill="1">
        <p:nvSpPr>
          <p:cNvPr id="4" name="矩形 3">
            <a:extLst>
              <a:ext uri="{FF2B5EF4-FFF2-40B4-BE49-F238E27FC236}">
                <a16:creationId xmlns:a16="http://schemas.microsoft.com/office/drawing/2014/main" id="{BBB22CD7-1319-4E2D-B3FD-0E3E7E86747D}"/>
              </a:ext>
            </a:extLst>
          </p:cNvPr>
          <p:cNvSpPr/>
          <p:nvPr userDrawn="1"/>
        </p:nvSpPr>
        <p:spPr>
          <a:xfrm>
            <a:off x="0" y="885367"/>
            <a:ext cx="12192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378933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E0A7B1-4864-4B26-B956-CDD52C6601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12194"/>
            <a:ext cx="3651511" cy="1243587"/>
          </a:xfrm>
          <a:prstGeom prst="rect">
            <a:avLst/>
          </a:prstGeom>
        </p:spPr>
      </p:pic>
      <p:pic>
        <p:nvPicPr>
          <p:cNvPr id="3" name="图片 2">
            <a:extLst>
              <a:ext uri="{FF2B5EF4-FFF2-40B4-BE49-F238E27FC236}">
                <a16:creationId xmlns:a16="http://schemas.microsoft.com/office/drawing/2014/main" id="{B994967D-09DB-43C2-B79D-FDE90206B4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63714" y="90676"/>
            <a:ext cx="2173228" cy="2221997"/>
          </a:xfrm>
          <a:prstGeom prst="rect">
            <a:avLst/>
          </a:prstGeom>
        </p:spPr>
      </p:pic>
      <p:sp>
        <p:nvSpPr>
          <p:cNvPr id="4" name="矩形 3">
            <a:extLst>
              <a:ext uri="{FF2B5EF4-FFF2-40B4-BE49-F238E27FC236}">
                <a16:creationId xmlns:a16="http://schemas.microsoft.com/office/drawing/2014/main" id="{EBFD982F-A437-4530-B399-FDF20951ED58}"/>
              </a:ext>
            </a:extLst>
          </p:cNvPr>
          <p:cNvSpPr/>
          <p:nvPr userDrawn="1"/>
        </p:nvSpPr>
        <p:spPr>
          <a:xfrm>
            <a:off x="1835150" y="2312673"/>
            <a:ext cx="8521700" cy="1815755"/>
          </a:xfrm>
          <a:prstGeom prst="rect">
            <a:avLst/>
          </a:prstGeom>
          <a:solidFill>
            <a:srgbClr val="FED7D2">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defRPr/>
            </a:pPr>
            <a:endParaRPr lang="zh-CN" altLang="en-US" kern="0">
              <a:solidFill>
                <a:prstClr val="black"/>
              </a:solidFill>
              <a:ea typeface="等线" panose="02010600030101010101" pitchFamily="2" charset="-122"/>
              <a:sym typeface="Arial" panose="020B0604020202020204" pitchFamily="34" charset="0"/>
            </a:endParaRPr>
          </a:p>
        </p:txBody>
      </p:sp>
      <p:sp>
        <p:nvSpPr>
          <p:cNvPr id="5" name="矩形 4">
            <a:extLst>
              <a:ext uri="{FF2B5EF4-FFF2-40B4-BE49-F238E27FC236}">
                <a16:creationId xmlns:a16="http://schemas.microsoft.com/office/drawing/2014/main" id="{3328039D-33A1-4202-AC7D-06F7462C012D}"/>
              </a:ext>
            </a:extLst>
          </p:cNvPr>
          <p:cNvSpPr/>
          <p:nvPr userDrawn="1"/>
        </p:nvSpPr>
        <p:spPr>
          <a:xfrm>
            <a:off x="2069014" y="2523290"/>
            <a:ext cx="8053972" cy="1394520"/>
          </a:xfrm>
          <a:prstGeom prst="rect">
            <a:avLst/>
          </a:prstGeom>
          <a:solidFill>
            <a:srgbClr val="C00000">
              <a:alpha val="8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defRPr/>
            </a:pPr>
            <a:endParaRPr lang="zh-CN" altLang="en-US" kern="0">
              <a:solidFill>
                <a:srgbClr val="FFFFFF"/>
              </a:solidFill>
              <a:ea typeface="等线" panose="02010600030101010101" pitchFamily="2" charset="-122"/>
              <a:sym typeface="Arial" panose="020B0604020202020204" pitchFamily="34" charset="0"/>
            </a:endParaRPr>
          </a:p>
        </p:txBody>
      </p:sp>
      <p:pic>
        <p:nvPicPr>
          <p:cNvPr id="6" name="图片 5">
            <a:extLst>
              <a:ext uri="{FF2B5EF4-FFF2-40B4-BE49-F238E27FC236}">
                <a16:creationId xmlns:a16="http://schemas.microsoft.com/office/drawing/2014/main" id="{6E98A947-DBBA-45C5-922E-1F5C114426A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59737" y="2738615"/>
            <a:ext cx="3064327" cy="1984452"/>
          </a:xfrm>
          <a:prstGeom prst="rect">
            <a:avLst/>
          </a:prstGeom>
        </p:spPr>
      </p:pic>
      <p:pic>
        <p:nvPicPr>
          <p:cNvPr id="7" name="图片 6">
            <a:extLst>
              <a:ext uri="{FF2B5EF4-FFF2-40B4-BE49-F238E27FC236}">
                <a16:creationId xmlns:a16="http://schemas.microsoft.com/office/drawing/2014/main" id="{103545EF-1BE6-4EA6-8398-76D1207D6D0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flipH="1">
            <a:off x="9248820" y="1392538"/>
            <a:ext cx="3064327" cy="1663715"/>
          </a:xfrm>
          <a:prstGeom prst="rect">
            <a:avLst/>
          </a:prstGeom>
        </p:spPr>
      </p:pic>
      <p:pic>
        <p:nvPicPr>
          <p:cNvPr id="8" name="图片 7">
            <a:extLst>
              <a:ext uri="{FF2B5EF4-FFF2-40B4-BE49-F238E27FC236}">
                <a16:creationId xmlns:a16="http://schemas.microsoft.com/office/drawing/2014/main" id="{A5344D4B-5879-44E5-B68B-44CB2E001900}"/>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1" b="-1"/>
          <a:stretch/>
        </p:blipFill>
        <p:spPr>
          <a:xfrm>
            <a:off x="-3" y="5772946"/>
            <a:ext cx="12192004" cy="1085054"/>
          </a:xfrm>
          <a:prstGeom prst="rect">
            <a:avLst/>
          </a:prstGeom>
        </p:spPr>
      </p:pic>
      <p:pic>
        <p:nvPicPr>
          <p:cNvPr id="9" name="图片 8">
            <a:extLst>
              <a:ext uri="{FF2B5EF4-FFF2-40B4-BE49-F238E27FC236}">
                <a16:creationId xmlns:a16="http://schemas.microsoft.com/office/drawing/2014/main" id="{BC5742D2-2B80-4594-8040-C099292BE86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604706" y="4839554"/>
            <a:ext cx="2982586" cy="2018446"/>
          </a:xfrm>
          <a:prstGeom prst="rect">
            <a:avLst/>
          </a:prstGeom>
        </p:spPr>
      </p:pic>
      <p:sp>
        <p:nvSpPr>
          <p:cNvPr id="10" name="矩形 9">
            <a:extLst>
              <a:ext uri="{FF2B5EF4-FFF2-40B4-BE49-F238E27FC236}">
                <a16:creationId xmlns:a16="http://schemas.microsoft.com/office/drawing/2014/main" id="{9AE425C4-ECA0-4709-8957-076ED7447506}"/>
              </a:ext>
            </a:extLst>
          </p:cNvPr>
          <p:cNvSpPr/>
          <p:nvPr userDrawn="1"/>
        </p:nvSpPr>
        <p:spPr>
          <a:xfrm>
            <a:off x="4368800" y="3520156"/>
            <a:ext cx="3454398" cy="369332"/>
          </a:xfrm>
          <a:prstGeom prst="rect">
            <a:avLst/>
          </a:prstGeom>
        </p:spPr>
        <p:txBody>
          <a:bodyPr wrap="square">
            <a:spAutoFit/>
          </a:bodyPr>
          <a:lstStyle/>
          <a:p>
            <a:pPr algn="dist"/>
            <a:r>
              <a:rPr lang="en-US" altLang="zh-CN" spc="-100" dirty="0">
                <a:solidFill>
                  <a:srgbClr val="FFFF00"/>
                </a:solidFill>
                <a:cs typeface="+mn-ea"/>
                <a:sym typeface="+mn-lt"/>
              </a:rPr>
              <a:t>—— </a:t>
            </a:r>
            <a:r>
              <a:rPr lang="zh-CN" altLang="en-US" spc="-100" dirty="0">
                <a:solidFill>
                  <a:srgbClr val="FFFF00"/>
                </a:solidFill>
                <a:cs typeface="+mn-ea"/>
                <a:sym typeface="+mn-lt"/>
              </a:rPr>
              <a:t>第七次个税改革解读 </a:t>
            </a:r>
            <a:r>
              <a:rPr lang="en-US" altLang="zh-CN" spc="-100" dirty="0">
                <a:solidFill>
                  <a:srgbClr val="FFFF00"/>
                </a:solidFill>
                <a:cs typeface="+mn-ea"/>
                <a:sym typeface="+mn-lt"/>
              </a:rPr>
              <a:t>——</a:t>
            </a:r>
            <a:endParaRPr lang="zh-CN" altLang="en-US" spc="-100" dirty="0">
              <a:solidFill>
                <a:srgbClr val="FFFF00"/>
              </a:solidFill>
              <a:cs typeface="+mn-ea"/>
              <a:sym typeface="+mn-lt"/>
            </a:endParaRPr>
          </a:p>
        </p:txBody>
      </p:sp>
    </p:spTree>
    <p:extLst>
      <p:ext uri="{BB962C8B-B14F-4D97-AF65-F5344CB8AC3E}">
        <p14:creationId xmlns:p14="http://schemas.microsoft.com/office/powerpoint/2010/main" val="142908362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0-#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notesSlide" Target="../notesSlides/notesSlide1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3.xml"/><Relationship Id="rId5" Type="http://schemas.openxmlformats.org/officeDocument/2006/relationships/tags" Target="../tags/tag16.xml"/><Relationship Id="rId4"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2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3.xml"/><Relationship Id="rId5" Type="http://schemas.openxmlformats.org/officeDocument/2006/relationships/tags" Target="../tags/tag21.xml"/><Relationship Id="rId4"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notesSlide" Target="../notesSlides/notesSlide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3.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427A460-A798-424B-82A9-9FA043D746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8226" y="927651"/>
            <a:ext cx="9515061" cy="3419061"/>
          </a:xfrm>
          <a:prstGeom prst="rect">
            <a:avLst/>
          </a:prstGeom>
        </p:spPr>
      </p:pic>
    </p:spTree>
    <p:extLst>
      <p:ext uri="{BB962C8B-B14F-4D97-AF65-F5344CB8AC3E}">
        <p14:creationId xmlns:p14="http://schemas.microsoft.com/office/powerpoint/2010/main" val="115667107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7221" y="1678616"/>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1986</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9</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p>
        </p:txBody>
      </p:sp>
      <p:sp>
        <p:nvSpPr>
          <p:cNvPr id="4" name="矩形 3"/>
          <p:cNvSpPr/>
          <p:nvPr/>
        </p:nvSpPr>
        <p:spPr>
          <a:xfrm>
            <a:off x="2882099" y="1706193"/>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5" name="矩形 4"/>
          <p:cNvSpPr/>
          <p:nvPr/>
        </p:nvSpPr>
        <p:spPr>
          <a:xfrm>
            <a:off x="2942401" y="1871779"/>
            <a:ext cx="8319767" cy="752770"/>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国务院发布了</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中华人民共和国个人收入调节税暂行条例</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，规定对本国公民的个人收入统一征收个人收入调节税。</a:t>
            </a:r>
            <a:endParaRPr lang="en-US" altLang="zh-CN" b="1" kern="0" dirty="0">
              <a:solidFill>
                <a:srgbClr val="E60000"/>
              </a:solidFill>
              <a:latin typeface="Arial" panose="020B0604020202020204"/>
              <a:ea typeface="微软雅黑" panose="020B0503020204020204" charset="-122"/>
              <a:cs typeface="+mn-ea"/>
              <a:sym typeface="+mn-lt"/>
            </a:endParaRPr>
          </a:p>
        </p:txBody>
      </p:sp>
      <p:sp>
        <p:nvSpPr>
          <p:cNvPr id="6" name="矩形 5"/>
          <p:cNvSpPr/>
          <p:nvPr/>
        </p:nvSpPr>
        <p:spPr>
          <a:xfrm>
            <a:off x="977220" y="3016058"/>
            <a:ext cx="1904877" cy="15912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1993</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200" b="1" dirty="0">
                <a:latin typeface="Arial" panose="020B0604020202020204" pitchFamily="34" charset="0"/>
                <a:ea typeface="微软雅黑" panose="020B0503020204020204" charset="-122"/>
                <a:cs typeface="+mn-ea"/>
                <a:sym typeface="Arial" panose="020B0604020202020204" pitchFamily="34" charset="0"/>
              </a:rPr>
              <a:t>10</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200" b="1" dirty="0">
                <a:latin typeface="Arial" panose="020B0604020202020204" pitchFamily="34" charset="0"/>
                <a:ea typeface="微软雅黑" panose="020B0503020204020204" charset="-122"/>
                <a:cs typeface="+mn-ea"/>
                <a:sym typeface="Arial" panose="020B0604020202020204" pitchFamily="34" charset="0"/>
              </a:rPr>
              <a:t>31</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7" name="矩形 6"/>
          <p:cNvSpPr/>
          <p:nvPr/>
        </p:nvSpPr>
        <p:spPr>
          <a:xfrm>
            <a:off x="2882098" y="3016059"/>
            <a:ext cx="8380070" cy="15912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8" name="矩形 7"/>
          <p:cNvSpPr/>
          <p:nvPr/>
        </p:nvSpPr>
        <p:spPr>
          <a:xfrm>
            <a:off x="2942400" y="3077470"/>
            <a:ext cx="8319767" cy="1445267"/>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第八届全国人民代表大会常务委员会第四次会议通过了</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关于修改</a:t>
            </a:r>
            <a:r>
              <a:rPr lang="en-US" altLang="zh-CN" kern="0" dirty="0">
                <a:solidFill>
                  <a:schemeClr val="tx1">
                    <a:lumMod val="95000"/>
                    <a:lumOff val="5000"/>
                  </a:schemeClr>
                </a:solidFill>
                <a:cs typeface="+mn-ea"/>
                <a:sym typeface="+mn-lt"/>
              </a:rPr>
              <a:t>&lt;</a:t>
            </a:r>
            <a:r>
              <a:rPr lang="zh-CN" altLang="en-US" kern="0" dirty="0">
                <a:solidFill>
                  <a:schemeClr val="tx1">
                    <a:lumMod val="95000"/>
                    <a:lumOff val="5000"/>
                  </a:schemeClr>
                </a:solidFill>
                <a:cs typeface="+mn-ea"/>
                <a:sym typeface="+mn-lt"/>
              </a:rPr>
              <a:t>中华人民共和国个人所得税法</a:t>
            </a:r>
            <a:r>
              <a:rPr lang="en-US" altLang="zh-CN" kern="0" dirty="0">
                <a:solidFill>
                  <a:schemeClr val="tx1">
                    <a:lumMod val="95000"/>
                    <a:lumOff val="5000"/>
                  </a:schemeClr>
                </a:solidFill>
                <a:cs typeface="+mn-ea"/>
                <a:sym typeface="+mn-lt"/>
              </a:rPr>
              <a:t>&gt;</a:t>
            </a:r>
            <a:r>
              <a:rPr lang="zh-CN" altLang="en-US" kern="0" dirty="0">
                <a:solidFill>
                  <a:schemeClr val="tx1">
                    <a:lumMod val="95000"/>
                    <a:lumOff val="5000"/>
                  </a:schemeClr>
                </a:solidFill>
                <a:cs typeface="+mn-ea"/>
                <a:sym typeface="+mn-lt"/>
              </a:rPr>
              <a:t>的决定</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的修正案，规定不分内、外，所有中国居民和有来源于中国所得的非居民，均应依法缴纳个人所得税，同日发布了新修改的</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中华人民共和国个人所得税法</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a:t>
            </a:r>
            <a:endParaRPr lang="en-US" altLang="zh-CN" b="1" kern="0" dirty="0">
              <a:solidFill>
                <a:srgbClr val="E60000"/>
              </a:solidFill>
              <a:latin typeface="Arial" panose="020B0604020202020204"/>
              <a:ea typeface="微软雅黑" panose="020B0503020204020204" charset="-122"/>
              <a:cs typeface="+mn-ea"/>
              <a:sym typeface="+mn-lt"/>
            </a:endParaRPr>
          </a:p>
        </p:txBody>
      </p:sp>
      <p:sp>
        <p:nvSpPr>
          <p:cNvPr id="9" name="矩形 8"/>
          <p:cNvSpPr/>
          <p:nvPr/>
        </p:nvSpPr>
        <p:spPr>
          <a:xfrm>
            <a:off x="977219" y="4850554"/>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1994</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1</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600" b="1" dirty="0">
                <a:latin typeface="Arial" panose="020B0604020202020204" pitchFamily="34" charset="0"/>
                <a:ea typeface="微软雅黑" panose="020B0503020204020204" charset="-122"/>
                <a:cs typeface="+mn-ea"/>
                <a:sym typeface="Arial" panose="020B0604020202020204" pitchFamily="34" charset="0"/>
              </a:rPr>
              <a:t>28</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0" name="矩形 9"/>
          <p:cNvSpPr/>
          <p:nvPr/>
        </p:nvSpPr>
        <p:spPr>
          <a:xfrm>
            <a:off x="2882097" y="4878131"/>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1" name="矩形 10"/>
          <p:cNvSpPr/>
          <p:nvPr/>
        </p:nvSpPr>
        <p:spPr>
          <a:xfrm>
            <a:off x="2942399" y="5113167"/>
            <a:ext cx="8319767" cy="511166"/>
          </a:xfrm>
          <a:prstGeom prst="rect">
            <a:avLst/>
          </a:prstGeom>
          <a:noFill/>
        </p:spPr>
        <p:txBody>
          <a:bodyPr wrap="square">
            <a:spAutoFit/>
          </a:bodyPr>
          <a:lstStyle/>
          <a:p>
            <a:pPr algn="just" fontAlgn="base">
              <a:lnSpc>
                <a:spcPct val="125000"/>
              </a:lnSpc>
              <a:spcBef>
                <a:spcPct val="0"/>
              </a:spcBef>
              <a:spcAft>
                <a:spcPct val="0"/>
              </a:spcAft>
              <a:defRPr/>
            </a:pPr>
            <a:r>
              <a:rPr lang="zh-CN" altLang="en-US" sz="2300" kern="0" dirty="0">
                <a:solidFill>
                  <a:schemeClr val="tx1">
                    <a:lumMod val="95000"/>
                    <a:lumOff val="5000"/>
                  </a:schemeClr>
                </a:solidFill>
                <a:cs typeface="+mn-ea"/>
                <a:sym typeface="+mn-lt"/>
              </a:rPr>
              <a:t>国务院配套发布了</a:t>
            </a:r>
            <a:r>
              <a:rPr lang="en-US" altLang="zh-CN" sz="2300" kern="0" dirty="0">
                <a:solidFill>
                  <a:schemeClr val="tx1">
                    <a:lumMod val="95000"/>
                    <a:lumOff val="5000"/>
                  </a:schemeClr>
                </a:solidFill>
                <a:cs typeface="+mn-ea"/>
                <a:sym typeface="+mn-lt"/>
              </a:rPr>
              <a:t>《</a:t>
            </a:r>
            <a:r>
              <a:rPr lang="zh-CN" altLang="en-US" sz="2300" kern="0" dirty="0">
                <a:solidFill>
                  <a:schemeClr val="tx1">
                    <a:lumMod val="95000"/>
                    <a:lumOff val="5000"/>
                  </a:schemeClr>
                </a:solidFill>
                <a:cs typeface="+mn-ea"/>
                <a:sym typeface="+mn-lt"/>
              </a:rPr>
              <a:t>中华人民共和国个人所得税法实施条例</a:t>
            </a:r>
            <a:r>
              <a:rPr lang="en-US" altLang="zh-CN" sz="2300" kern="0" dirty="0">
                <a:solidFill>
                  <a:schemeClr val="tx1">
                    <a:lumMod val="95000"/>
                    <a:lumOff val="5000"/>
                  </a:schemeClr>
                </a:solidFill>
                <a:cs typeface="+mn-ea"/>
                <a:sym typeface="+mn-lt"/>
              </a:rPr>
              <a:t>》</a:t>
            </a:r>
            <a:endParaRPr lang="en-US" altLang="zh-CN" sz="2300" b="1" kern="0" dirty="0">
              <a:solidFill>
                <a:srgbClr val="E60000"/>
              </a:solidFill>
              <a:latin typeface="Arial" panose="020B0604020202020204"/>
              <a:ea typeface="微软雅黑" panose="020B0503020204020204" charset="-122"/>
              <a:cs typeface="+mn-ea"/>
              <a:sym typeface="+mn-lt"/>
            </a:endParaRPr>
          </a:p>
        </p:txBody>
      </p:sp>
      <p:sp>
        <p:nvSpPr>
          <p:cNvPr id="12" name="等腰三角形 11">
            <a:extLst>
              <a:ext uri="{FF2B5EF4-FFF2-40B4-BE49-F238E27FC236}">
                <a16:creationId xmlns:a16="http://schemas.microsoft.com/office/drawing/2014/main" id="{A91CC2BF-8EEF-40F4-9AC6-9EA4AE69B992}"/>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3" name="文本框 12">
            <a:extLst>
              <a:ext uri="{FF2B5EF4-FFF2-40B4-BE49-F238E27FC236}">
                <a16:creationId xmlns:a16="http://schemas.microsoft.com/office/drawing/2014/main" id="{A7058E4D-8706-4A9A-9FDB-997E0A72086E}"/>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14" name="等腰三角形 13">
            <a:extLst>
              <a:ext uri="{FF2B5EF4-FFF2-40B4-BE49-F238E27FC236}">
                <a16:creationId xmlns:a16="http://schemas.microsoft.com/office/drawing/2014/main" id="{AD3B7E25-6F9C-4073-B375-E916EC174F37}"/>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21"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childTnLst>
                          </p:cTn>
                        </p:par>
                        <p:par>
                          <p:cTn id="46" fill="hold">
                            <p:stCondLst>
                              <p:cond delay="11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P spid="9" grpId="0" animBg="1"/>
      <p:bldP spid="10" grpId="0" animBg="1"/>
      <p:bldP spid="11" grpId="0"/>
      <p:bldP spid="12" grpId="0" bldLvl="0" animBg="1"/>
      <p:bldP spid="13" grpId="0"/>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7221" y="1447122"/>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1999</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8</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600" b="1" dirty="0">
                <a:latin typeface="Arial" panose="020B0604020202020204" pitchFamily="34" charset="0"/>
                <a:ea typeface="微软雅黑" panose="020B0503020204020204" charset="-122"/>
                <a:cs typeface="+mn-ea"/>
                <a:sym typeface="Arial" panose="020B0604020202020204" pitchFamily="34" charset="0"/>
              </a:rPr>
              <a:t>30</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4" name="矩形 3"/>
          <p:cNvSpPr/>
          <p:nvPr/>
        </p:nvSpPr>
        <p:spPr>
          <a:xfrm>
            <a:off x="2882099" y="1474699"/>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5" name="矩形 4"/>
          <p:cNvSpPr/>
          <p:nvPr/>
        </p:nvSpPr>
        <p:spPr>
          <a:xfrm>
            <a:off x="2942401" y="1455091"/>
            <a:ext cx="8319767" cy="1099019"/>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第九届全国人大常务委员会第</a:t>
            </a:r>
            <a:r>
              <a:rPr lang="en-US" altLang="zh-CN" kern="0" dirty="0">
                <a:solidFill>
                  <a:schemeClr val="tx1">
                    <a:lumMod val="95000"/>
                    <a:lumOff val="5000"/>
                  </a:schemeClr>
                </a:solidFill>
                <a:cs typeface="+mn-ea"/>
                <a:sym typeface="+mn-lt"/>
              </a:rPr>
              <a:t>11</a:t>
            </a:r>
            <a:r>
              <a:rPr lang="zh-CN" altLang="en-US" kern="0" dirty="0">
                <a:solidFill>
                  <a:schemeClr val="tx1">
                    <a:lumMod val="95000"/>
                    <a:lumOff val="5000"/>
                  </a:schemeClr>
                </a:solidFill>
                <a:cs typeface="+mn-ea"/>
                <a:sym typeface="+mn-lt"/>
              </a:rPr>
              <a:t>次会议通过了</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关于修改</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中华人民共和国个人所得税法</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的决定</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，把个税法第四条第二款“储蓄存款利息”免征个人所得税项目删去，而开征了</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个人储蓄存款利息所得税</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a:t>
            </a:r>
            <a:endParaRPr lang="en-US" altLang="zh-CN" b="1" kern="0" dirty="0">
              <a:solidFill>
                <a:srgbClr val="E60000"/>
              </a:solidFill>
              <a:latin typeface="Arial" panose="020B0604020202020204"/>
              <a:ea typeface="微软雅黑" panose="020B0503020204020204" charset="-122"/>
              <a:cs typeface="+mn-ea"/>
              <a:sym typeface="+mn-lt"/>
            </a:endParaRPr>
          </a:p>
        </p:txBody>
      </p:sp>
      <p:sp>
        <p:nvSpPr>
          <p:cNvPr id="9" name="矩形 8"/>
          <p:cNvSpPr/>
          <p:nvPr/>
        </p:nvSpPr>
        <p:spPr>
          <a:xfrm>
            <a:off x="977219" y="2686086"/>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2002</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1</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600" b="1" dirty="0">
                <a:latin typeface="Arial" panose="020B0604020202020204" pitchFamily="34" charset="0"/>
                <a:ea typeface="微软雅黑" panose="020B0503020204020204" charset="-122"/>
                <a:cs typeface="+mn-ea"/>
                <a:sym typeface="Arial" panose="020B0604020202020204" pitchFamily="34" charset="0"/>
              </a:rPr>
              <a:t>1</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0" name="矩形 9"/>
          <p:cNvSpPr/>
          <p:nvPr/>
        </p:nvSpPr>
        <p:spPr>
          <a:xfrm>
            <a:off x="2882097" y="2713663"/>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1" name="矩形 10"/>
          <p:cNvSpPr/>
          <p:nvPr/>
        </p:nvSpPr>
        <p:spPr>
          <a:xfrm>
            <a:off x="2942399" y="2948699"/>
            <a:ext cx="8319767" cy="511166"/>
          </a:xfrm>
          <a:prstGeom prst="rect">
            <a:avLst/>
          </a:prstGeom>
          <a:noFill/>
        </p:spPr>
        <p:txBody>
          <a:bodyPr wrap="square">
            <a:spAutoFit/>
          </a:bodyPr>
          <a:lstStyle/>
          <a:p>
            <a:pPr algn="just" fontAlgn="base">
              <a:lnSpc>
                <a:spcPct val="125000"/>
              </a:lnSpc>
              <a:spcBef>
                <a:spcPct val="0"/>
              </a:spcBef>
              <a:spcAft>
                <a:spcPct val="0"/>
              </a:spcAft>
              <a:defRPr/>
            </a:pPr>
            <a:r>
              <a:rPr lang="zh-CN" altLang="en-US" sz="2300" kern="0" dirty="0">
                <a:solidFill>
                  <a:schemeClr val="tx1">
                    <a:lumMod val="95000"/>
                    <a:lumOff val="5000"/>
                  </a:schemeClr>
                </a:solidFill>
                <a:cs typeface="+mn-ea"/>
                <a:sym typeface="+mn-lt"/>
              </a:rPr>
              <a:t>个人所得税收入实行中央与地方按比例分享。</a:t>
            </a:r>
            <a:endParaRPr lang="en-US" altLang="zh-CN" sz="2300" b="1" kern="0" dirty="0">
              <a:solidFill>
                <a:srgbClr val="E60000"/>
              </a:solidFill>
              <a:latin typeface="Arial" panose="020B0604020202020204"/>
              <a:ea typeface="微软雅黑" panose="020B0503020204020204" charset="-122"/>
              <a:cs typeface="+mn-ea"/>
              <a:sym typeface="+mn-lt"/>
            </a:endParaRPr>
          </a:p>
        </p:txBody>
      </p:sp>
      <p:sp>
        <p:nvSpPr>
          <p:cNvPr id="12" name="矩形 11"/>
          <p:cNvSpPr/>
          <p:nvPr/>
        </p:nvSpPr>
        <p:spPr>
          <a:xfrm>
            <a:off x="977218" y="3919136"/>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2003</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200" b="1" dirty="0">
                <a:latin typeface="Arial" panose="020B0604020202020204" pitchFamily="34" charset="0"/>
                <a:ea typeface="微软雅黑" panose="020B0503020204020204" charset="-122"/>
                <a:cs typeface="+mn-ea"/>
                <a:sym typeface="Arial" panose="020B0604020202020204" pitchFamily="34" charset="0"/>
              </a:rPr>
              <a:t>10</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200" b="1" dirty="0">
                <a:latin typeface="Arial" panose="020B0604020202020204" pitchFamily="34" charset="0"/>
                <a:ea typeface="微软雅黑" panose="020B0503020204020204" charset="-122"/>
                <a:cs typeface="+mn-ea"/>
                <a:sym typeface="Arial" panose="020B0604020202020204" pitchFamily="34" charset="0"/>
              </a:rPr>
              <a:t>22</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3" name="矩形 12"/>
          <p:cNvSpPr/>
          <p:nvPr/>
        </p:nvSpPr>
        <p:spPr>
          <a:xfrm>
            <a:off x="2882096" y="3946713"/>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4" name="矩形 13"/>
          <p:cNvSpPr/>
          <p:nvPr/>
        </p:nvSpPr>
        <p:spPr>
          <a:xfrm>
            <a:off x="2942398" y="4008127"/>
            <a:ext cx="8319767" cy="936218"/>
          </a:xfrm>
          <a:prstGeom prst="rect">
            <a:avLst/>
          </a:prstGeom>
          <a:noFill/>
        </p:spPr>
        <p:txBody>
          <a:bodyPr wrap="square">
            <a:spAutoFit/>
          </a:bodyPr>
          <a:lstStyle/>
          <a:p>
            <a:pPr algn="just" fontAlgn="base">
              <a:lnSpc>
                <a:spcPct val="125000"/>
              </a:lnSpc>
              <a:spcBef>
                <a:spcPct val="0"/>
              </a:spcBef>
              <a:spcAft>
                <a:spcPct val="0"/>
              </a:spcAft>
              <a:defRPr/>
            </a:pPr>
            <a:r>
              <a:rPr lang="zh-CN" altLang="en-US" sz="2300" kern="0" dirty="0">
                <a:solidFill>
                  <a:schemeClr val="tx1">
                    <a:lumMod val="95000"/>
                    <a:lumOff val="5000"/>
                  </a:schemeClr>
                </a:solidFill>
                <a:cs typeface="+mn-ea"/>
                <a:sym typeface="+mn-lt"/>
              </a:rPr>
              <a:t>商务部提出取消征收利息税，提高个人收入所得税免征额等多项建议。</a:t>
            </a:r>
            <a:endParaRPr lang="en-US" altLang="zh-CN" sz="2300" b="1" kern="0" dirty="0">
              <a:solidFill>
                <a:srgbClr val="E60000"/>
              </a:solidFill>
              <a:latin typeface="Arial" panose="020B0604020202020204"/>
              <a:ea typeface="微软雅黑" panose="020B0503020204020204" charset="-122"/>
              <a:cs typeface="+mn-ea"/>
              <a:sym typeface="+mn-lt"/>
            </a:endParaRPr>
          </a:p>
        </p:txBody>
      </p:sp>
      <p:sp>
        <p:nvSpPr>
          <p:cNvPr id="15" name="矩形 14"/>
          <p:cNvSpPr/>
          <p:nvPr/>
        </p:nvSpPr>
        <p:spPr>
          <a:xfrm>
            <a:off x="977218" y="5175762"/>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2005</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200" b="1" dirty="0">
                <a:latin typeface="Arial" panose="020B0604020202020204" pitchFamily="34" charset="0"/>
                <a:ea typeface="微软雅黑" panose="020B0503020204020204" charset="-122"/>
                <a:cs typeface="+mn-ea"/>
                <a:sym typeface="Arial" panose="020B0604020202020204" pitchFamily="34" charset="0"/>
              </a:rPr>
              <a:t>10</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200" b="1" dirty="0">
                <a:latin typeface="Arial" panose="020B0604020202020204" pitchFamily="34" charset="0"/>
                <a:ea typeface="微软雅黑" panose="020B0503020204020204" charset="-122"/>
                <a:cs typeface="+mn-ea"/>
                <a:sym typeface="Arial" panose="020B0604020202020204" pitchFamily="34" charset="0"/>
              </a:rPr>
              <a:t>27</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6" name="矩形 15"/>
          <p:cNvSpPr/>
          <p:nvPr/>
        </p:nvSpPr>
        <p:spPr>
          <a:xfrm>
            <a:off x="2882096" y="5203339"/>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7" name="矩形 16"/>
          <p:cNvSpPr/>
          <p:nvPr/>
        </p:nvSpPr>
        <p:spPr>
          <a:xfrm>
            <a:off x="2942398" y="5183731"/>
            <a:ext cx="8319767" cy="1099019"/>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第十届全国人大常委会第十八次会议再次审议</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个人所得税法修正案草案</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，会议表决通过全国人大常委会关于修改个人所得税法的决定，免征额</a:t>
            </a:r>
            <a:r>
              <a:rPr lang="en-US" altLang="zh-CN" kern="0" dirty="0">
                <a:solidFill>
                  <a:schemeClr val="tx1">
                    <a:lumMod val="95000"/>
                    <a:lumOff val="5000"/>
                  </a:schemeClr>
                </a:solidFill>
                <a:cs typeface="+mn-ea"/>
                <a:sym typeface="+mn-lt"/>
              </a:rPr>
              <a:t>1600</a:t>
            </a:r>
            <a:r>
              <a:rPr lang="zh-CN" altLang="en-US" kern="0" dirty="0">
                <a:solidFill>
                  <a:schemeClr val="tx1">
                    <a:lumMod val="95000"/>
                    <a:lumOff val="5000"/>
                  </a:schemeClr>
                </a:solidFill>
                <a:cs typeface="+mn-ea"/>
                <a:sym typeface="+mn-lt"/>
              </a:rPr>
              <a:t>元于</a:t>
            </a:r>
            <a:r>
              <a:rPr lang="en-US" altLang="zh-CN" kern="0" dirty="0">
                <a:solidFill>
                  <a:schemeClr val="tx1">
                    <a:lumMod val="95000"/>
                    <a:lumOff val="5000"/>
                  </a:schemeClr>
                </a:solidFill>
                <a:cs typeface="+mn-ea"/>
                <a:sym typeface="+mn-lt"/>
              </a:rPr>
              <a:t>2006</a:t>
            </a:r>
            <a:r>
              <a:rPr lang="zh-CN" altLang="en-US" kern="0" dirty="0">
                <a:solidFill>
                  <a:schemeClr val="tx1">
                    <a:lumMod val="95000"/>
                    <a:lumOff val="5000"/>
                  </a:schemeClr>
                </a:solidFill>
                <a:cs typeface="+mn-ea"/>
                <a:sym typeface="+mn-lt"/>
              </a:rPr>
              <a:t>年</a:t>
            </a:r>
            <a:r>
              <a:rPr lang="en-US" altLang="zh-CN" kern="0" dirty="0">
                <a:solidFill>
                  <a:schemeClr val="tx1">
                    <a:lumMod val="95000"/>
                    <a:lumOff val="5000"/>
                  </a:schemeClr>
                </a:solidFill>
                <a:cs typeface="+mn-ea"/>
                <a:sym typeface="+mn-lt"/>
              </a:rPr>
              <a:t>1</a:t>
            </a:r>
            <a:r>
              <a:rPr lang="zh-CN" altLang="en-US" kern="0" dirty="0">
                <a:solidFill>
                  <a:schemeClr val="tx1">
                    <a:lumMod val="95000"/>
                    <a:lumOff val="5000"/>
                  </a:schemeClr>
                </a:solidFill>
                <a:cs typeface="+mn-ea"/>
                <a:sym typeface="+mn-lt"/>
              </a:rPr>
              <a:t>月</a:t>
            </a:r>
            <a:r>
              <a:rPr lang="en-US" altLang="zh-CN" kern="0" dirty="0">
                <a:solidFill>
                  <a:schemeClr val="tx1">
                    <a:lumMod val="95000"/>
                    <a:lumOff val="5000"/>
                  </a:schemeClr>
                </a:solidFill>
                <a:cs typeface="+mn-ea"/>
                <a:sym typeface="+mn-lt"/>
              </a:rPr>
              <a:t>1</a:t>
            </a:r>
            <a:r>
              <a:rPr lang="zh-CN" altLang="en-US" kern="0" dirty="0">
                <a:solidFill>
                  <a:schemeClr val="tx1">
                    <a:lumMod val="95000"/>
                    <a:lumOff val="5000"/>
                  </a:schemeClr>
                </a:solidFill>
                <a:cs typeface="+mn-ea"/>
                <a:sym typeface="+mn-lt"/>
              </a:rPr>
              <a:t>日起施行。</a:t>
            </a:r>
            <a:endParaRPr lang="en-US" altLang="zh-CN" b="1" kern="0" dirty="0">
              <a:solidFill>
                <a:srgbClr val="E60000"/>
              </a:solidFill>
              <a:latin typeface="Arial" panose="020B0604020202020204"/>
              <a:ea typeface="微软雅黑" panose="020B0503020204020204" charset="-122"/>
              <a:cs typeface="+mn-ea"/>
              <a:sym typeface="+mn-lt"/>
            </a:endParaRPr>
          </a:p>
        </p:txBody>
      </p:sp>
      <p:sp>
        <p:nvSpPr>
          <p:cNvPr id="18" name="等腰三角形 17">
            <a:extLst>
              <a:ext uri="{FF2B5EF4-FFF2-40B4-BE49-F238E27FC236}">
                <a16:creationId xmlns:a16="http://schemas.microsoft.com/office/drawing/2014/main" id="{144BD59D-BDAC-409D-BB16-79E91C6F6AD0}"/>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9" name="文本框 18">
            <a:extLst>
              <a:ext uri="{FF2B5EF4-FFF2-40B4-BE49-F238E27FC236}">
                <a16:creationId xmlns:a16="http://schemas.microsoft.com/office/drawing/2014/main" id="{677EA0F8-43C4-461A-8CF1-0B0A0E316054}"/>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20" name="等腰三角形 19">
            <a:extLst>
              <a:ext uri="{FF2B5EF4-FFF2-40B4-BE49-F238E27FC236}">
                <a16:creationId xmlns:a16="http://schemas.microsoft.com/office/drawing/2014/main" id="{8CAF079B-A702-4280-B596-3E1001475291}"/>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21"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par>
                          <p:cTn id="46" fill="hold">
                            <p:stCondLst>
                              <p:cond delay="110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13000"/>
                            </p:stCondLst>
                            <p:childTnLst>
                              <p:par>
                                <p:cTn id="59" presetID="21"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2000"/>
                                        <p:tgtEl>
                                          <p:spTgt spid="16"/>
                                        </p:tgtEl>
                                      </p:cBhvr>
                                    </p:animEffect>
                                  </p:childTnLst>
                                </p:cTn>
                              </p:par>
                            </p:childTnLst>
                          </p:cTn>
                        </p:par>
                        <p:par>
                          <p:cTn id="62" fill="hold">
                            <p:stCondLst>
                              <p:cond delay="150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1600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0-#ppt_w/2"/>
                                          </p:val>
                                        </p:tav>
                                        <p:tav tm="100000">
                                          <p:val>
                                            <p:strVal val="#ppt_x"/>
                                          </p:val>
                                        </p:tav>
                                      </p:tavLst>
                                    </p:anim>
                                    <p:anim calcmode="lin" valueType="num">
                                      <p:cBhvr additive="base">
                                        <p:cTn id="77" dur="500" fill="hold"/>
                                        <p:tgtEl>
                                          <p:spTgt spid="18"/>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0-#ppt_w/2"/>
                                          </p:val>
                                        </p:tav>
                                        <p:tav tm="100000">
                                          <p:val>
                                            <p:strVal val="#ppt_x"/>
                                          </p:val>
                                        </p:tav>
                                      </p:tavLst>
                                    </p:anim>
                                    <p:anim calcmode="lin" valueType="num">
                                      <p:cBhvr additive="base">
                                        <p:cTn id="8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0" grpId="0" animBg="1"/>
      <p:bldP spid="11" grpId="0"/>
      <p:bldP spid="12" grpId="0" animBg="1"/>
      <p:bldP spid="13" grpId="0" animBg="1"/>
      <p:bldP spid="14" grpId="0"/>
      <p:bldP spid="15" grpId="0" animBg="1"/>
      <p:bldP spid="16" grpId="0" animBg="1"/>
      <p:bldP spid="17" grpId="0"/>
      <p:bldP spid="18" grpId="0" bldLvl="0" animBg="1"/>
      <p:bldP spid="19" grpId="0"/>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7221" y="1632316"/>
            <a:ext cx="1904877" cy="14808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2007</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6</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600" b="1" dirty="0">
                <a:latin typeface="Arial" panose="020B0604020202020204" pitchFamily="34" charset="0"/>
                <a:ea typeface="微软雅黑" panose="020B0503020204020204" charset="-122"/>
                <a:cs typeface="+mn-ea"/>
                <a:sym typeface="Arial" panose="020B0604020202020204" pitchFamily="34" charset="0"/>
              </a:rPr>
              <a:t>29</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4" name="矩形 3"/>
          <p:cNvSpPr/>
          <p:nvPr/>
        </p:nvSpPr>
        <p:spPr>
          <a:xfrm>
            <a:off x="2882099" y="1659894"/>
            <a:ext cx="8380070" cy="1453236"/>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5" name="矩形 4"/>
          <p:cNvSpPr/>
          <p:nvPr/>
        </p:nvSpPr>
        <p:spPr>
          <a:xfrm>
            <a:off x="2942401" y="1640286"/>
            <a:ext cx="8319767" cy="1445267"/>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第十届全国人民代表大会常务委员会第二十八次会议通过了</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关于修改</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中华人民共和国个人所得税法</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的决定</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，对个人所得税法进行了第四次修正。第十二条修改为：“对储蓄存款利息所得开征、减征、停征个人所得税及其具体办法，由国务院规定”。</a:t>
            </a:r>
            <a:endParaRPr lang="en-US" altLang="zh-CN" b="1" kern="0" dirty="0">
              <a:solidFill>
                <a:srgbClr val="E60000"/>
              </a:solidFill>
              <a:latin typeface="Arial" panose="020B0604020202020204"/>
              <a:ea typeface="微软雅黑" panose="020B0503020204020204" charset="-122"/>
              <a:cs typeface="+mn-ea"/>
              <a:sym typeface="+mn-lt"/>
            </a:endParaRPr>
          </a:p>
        </p:txBody>
      </p:sp>
      <p:sp>
        <p:nvSpPr>
          <p:cNvPr id="9" name="矩形 8"/>
          <p:cNvSpPr/>
          <p:nvPr/>
        </p:nvSpPr>
        <p:spPr>
          <a:xfrm>
            <a:off x="977219" y="3450016"/>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2007</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200" b="1" dirty="0">
                <a:latin typeface="Arial" panose="020B0604020202020204" pitchFamily="34" charset="0"/>
                <a:ea typeface="微软雅黑" panose="020B0503020204020204" charset="-122"/>
                <a:cs typeface="+mn-ea"/>
                <a:sym typeface="Arial" panose="020B0604020202020204" pitchFamily="34" charset="0"/>
              </a:rPr>
              <a:t>12</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200" b="1" dirty="0">
                <a:latin typeface="Arial" panose="020B0604020202020204" pitchFamily="34" charset="0"/>
                <a:ea typeface="微软雅黑" panose="020B0503020204020204" charset="-122"/>
                <a:cs typeface="+mn-ea"/>
                <a:sym typeface="Arial" panose="020B0604020202020204" pitchFamily="34" charset="0"/>
              </a:rPr>
              <a:t>29</a:t>
            </a:r>
            <a:r>
              <a:rPr lang="zh-CN" altLang="en-US" sz="32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0" name="矩形 9"/>
          <p:cNvSpPr/>
          <p:nvPr/>
        </p:nvSpPr>
        <p:spPr>
          <a:xfrm>
            <a:off x="2882097" y="3477593"/>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1" name="矩形 10"/>
          <p:cNvSpPr/>
          <p:nvPr/>
        </p:nvSpPr>
        <p:spPr>
          <a:xfrm>
            <a:off x="2942399" y="3573731"/>
            <a:ext cx="8319767" cy="826124"/>
          </a:xfrm>
          <a:prstGeom prst="rect">
            <a:avLst/>
          </a:prstGeom>
          <a:noFill/>
        </p:spPr>
        <p:txBody>
          <a:bodyPr wrap="square">
            <a:spAutoFit/>
          </a:bodyPr>
          <a:lstStyle/>
          <a:p>
            <a:pPr algn="just" fontAlgn="base">
              <a:lnSpc>
                <a:spcPct val="125000"/>
              </a:lnSpc>
              <a:spcBef>
                <a:spcPct val="0"/>
              </a:spcBef>
              <a:spcAft>
                <a:spcPct val="0"/>
              </a:spcAft>
              <a:defRPr/>
            </a:pPr>
            <a:r>
              <a:rPr lang="zh-CN" altLang="en-US" sz="2000" kern="0" dirty="0">
                <a:solidFill>
                  <a:schemeClr val="tx1">
                    <a:lumMod val="95000"/>
                    <a:lumOff val="5000"/>
                  </a:schemeClr>
                </a:solidFill>
                <a:cs typeface="+mn-ea"/>
                <a:sym typeface="+mn-lt"/>
              </a:rPr>
              <a:t>第十届全国人大常委会第三十一次会议表决通过了关于修改个人所得税法的决定。个人所得税免征额自</a:t>
            </a:r>
            <a:r>
              <a:rPr lang="en-US" altLang="zh-CN" sz="2000" kern="0" dirty="0">
                <a:solidFill>
                  <a:schemeClr val="tx1">
                    <a:lumMod val="95000"/>
                    <a:lumOff val="5000"/>
                  </a:schemeClr>
                </a:solidFill>
                <a:cs typeface="+mn-ea"/>
                <a:sym typeface="+mn-lt"/>
              </a:rPr>
              <a:t>2008</a:t>
            </a:r>
            <a:r>
              <a:rPr lang="zh-CN" altLang="en-US" sz="2000" kern="0" dirty="0">
                <a:solidFill>
                  <a:schemeClr val="tx1">
                    <a:lumMod val="95000"/>
                    <a:lumOff val="5000"/>
                  </a:schemeClr>
                </a:solidFill>
                <a:cs typeface="+mn-ea"/>
                <a:sym typeface="+mn-lt"/>
              </a:rPr>
              <a:t>年</a:t>
            </a:r>
            <a:r>
              <a:rPr lang="en-US" altLang="zh-CN" sz="2000" kern="0" dirty="0">
                <a:solidFill>
                  <a:schemeClr val="tx1">
                    <a:lumMod val="95000"/>
                    <a:lumOff val="5000"/>
                  </a:schemeClr>
                </a:solidFill>
                <a:cs typeface="+mn-ea"/>
                <a:sym typeface="+mn-lt"/>
              </a:rPr>
              <a:t>3</a:t>
            </a:r>
            <a:r>
              <a:rPr lang="zh-CN" altLang="en-US" sz="2000" kern="0" dirty="0">
                <a:solidFill>
                  <a:schemeClr val="tx1">
                    <a:lumMod val="95000"/>
                    <a:lumOff val="5000"/>
                  </a:schemeClr>
                </a:solidFill>
                <a:cs typeface="+mn-ea"/>
                <a:sym typeface="+mn-lt"/>
              </a:rPr>
              <a:t>月</a:t>
            </a:r>
            <a:r>
              <a:rPr lang="en-US" altLang="zh-CN" sz="2000" kern="0" dirty="0">
                <a:solidFill>
                  <a:schemeClr val="tx1">
                    <a:lumMod val="95000"/>
                    <a:lumOff val="5000"/>
                  </a:schemeClr>
                </a:solidFill>
                <a:cs typeface="+mn-ea"/>
                <a:sym typeface="+mn-lt"/>
              </a:rPr>
              <a:t>1</a:t>
            </a:r>
            <a:r>
              <a:rPr lang="zh-CN" altLang="en-US" sz="2000" kern="0" dirty="0">
                <a:solidFill>
                  <a:schemeClr val="tx1">
                    <a:lumMod val="95000"/>
                    <a:lumOff val="5000"/>
                  </a:schemeClr>
                </a:solidFill>
                <a:cs typeface="+mn-ea"/>
                <a:sym typeface="+mn-lt"/>
              </a:rPr>
              <a:t>日起由</a:t>
            </a:r>
            <a:r>
              <a:rPr lang="en-US" altLang="zh-CN" sz="2000" kern="0" dirty="0">
                <a:solidFill>
                  <a:schemeClr val="tx1">
                    <a:lumMod val="95000"/>
                    <a:lumOff val="5000"/>
                  </a:schemeClr>
                </a:solidFill>
                <a:cs typeface="+mn-ea"/>
                <a:sym typeface="+mn-lt"/>
              </a:rPr>
              <a:t>1600</a:t>
            </a:r>
            <a:r>
              <a:rPr lang="zh-CN" altLang="en-US" sz="2000" kern="0" dirty="0">
                <a:solidFill>
                  <a:schemeClr val="tx1">
                    <a:lumMod val="95000"/>
                    <a:lumOff val="5000"/>
                  </a:schemeClr>
                </a:solidFill>
                <a:cs typeface="+mn-ea"/>
                <a:sym typeface="+mn-lt"/>
              </a:rPr>
              <a:t>元提高到</a:t>
            </a:r>
            <a:r>
              <a:rPr lang="en-US" altLang="zh-CN" sz="2000" kern="0" dirty="0">
                <a:solidFill>
                  <a:schemeClr val="tx1">
                    <a:lumMod val="95000"/>
                    <a:lumOff val="5000"/>
                  </a:schemeClr>
                </a:solidFill>
                <a:cs typeface="+mn-ea"/>
                <a:sym typeface="+mn-lt"/>
              </a:rPr>
              <a:t>2000</a:t>
            </a:r>
            <a:r>
              <a:rPr lang="zh-CN" altLang="en-US" sz="2000" kern="0" dirty="0">
                <a:solidFill>
                  <a:schemeClr val="tx1">
                    <a:lumMod val="95000"/>
                    <a:lumOff val="5000"/>
                  </a:schemeClr>
                </a:solidFill>
                <a:cs typeface="+mn-ea"/>
                <a:sym typeface="+mn-lt"/>
              </a:rPr>
              <a:t>元。</a:t>
            </a:r>
            <a:endParaRPr lang="en-US" altLang="zh-CN" sz="2000" b="1" kern="0" dirty="0">
              <a:solidFill>
                <a:srgbClr val="E60000"/>
              </a:solidFill>
              <a:latin typeface="Arial" panose="020B0604020202020204"/>
              <a:ea typeface="微软雅黑" panose="020B0503020204020204" charset="-122"/>
              <a:cs typeface="+mn-ea"/>
              <a:sym typeface="+mn-lt"/>
            </a:endParaRPr>
          </a:p>
        </p:txBody>
      </p:sp>
      <p:sp>
        <p:nvSpPr>
          <p:cNvPr id="18" name="矩形 17"/>
          <p:cNvSpPr/>
          <p:nvPr/>
        </p:nvSpPr>
        <p:spPr>
          <a:xfrm>
            <a:off x="977218" y="4911375"/>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latin typeface="Arial" panose="020B0604020202020204" pitchFamily="34" charset="0"/>
                <a:ea typeface="微软雅黑" panose="020B0503020204020204" charset="-122"/>
                <a:cs typeface="+mn-ea"/>
                <a:sym typeface="Arial" panose="020B0604020202020204" pitchFamily="34" charset="0"/>
              </a:rPr>
              <a:t>2008</a:t>
            </a:r>
            <a:r>
              <a:rPr lang="zh-CN" altLang="en-US" sz="3600" b="1" dirty="0">
                <a:latin typeface="Arial" panose="020B0604020202020204" pitchFamily="34" charset="0"/>
                <a:ea typeface="微软雅黑" panose="020B0503020204020204" charset="-122"/>
                <a:cs typeface="+mn-ea"/>
                <a:sym typeface="Arial" panose="020B0604020202020204" pitchFamily="34" charset="0"/>
              </a:rPr>
              <a:t>年</a:t>
            </a:r>
          </a:p>
        </p:txBody>
      </p:sp>
      <p:sp>
        <p:nvSpPr>
          <p:cNvPr id="19" name="矩形 18"/>
          <p:cNvSpPr/>
          <p:nvPr/>
        </p:nvSpPr>
        <p:spPr>
          <a:xfrm>
            <a:off x="2882096" y="4938952"/>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20" name="矩形 19"/>
          <p:cNvSpPr/>
          <p:nvPr/>
        </p:nvSpPr>
        <p:spPr>
          <a:xfrm>
            <a:off x="2942398" y="5173987"/>
            <a:ext cx="8319767" cy="511166"/>
          </a:xfrm>
          <a:prstGeom prst="rect">
            <a:avLst/>
          </a:prstGeom>
          <a:noFill/>
        </p:spPr>
        <p:txBody>
          <a:bodyPr wrap="square">
            <a:spAutoFit/>
          </a:bodyPr>
          <a:lstStyle/>
          <a:p>
            <a:pPr algn="just" fontAlgn="base">
              <a:lnSpc>
                <a:spcPct val="125000"/>
              </a:lnSpc>
              <a:spcBef>
                <a:spcPct val="0"/>
              </a:spcBef>
              <a:spcAft>
                <a:spcPct val="0"/>
              </a:spcAft>
              <a:defRPr/>
            </a:pPr>
            <a:r>
              <a:rPr lang="zh-CN" altLang="en-US" sz="2400" kern="0" dirty="0">
                <a:solidFill>
                  <a:schemeClr val="tx1">
                    <a:lumMod val="95000"/>
                    <a:lumOff val="5000"/>
                  </a:schemeClr>
                </a:solidFill>
                <a:cs typeface="+mn-ea"/>
                <a:sym typeface="+mn-lt"/>
              </a:rPr>
              <a:t>暂免征收储蓄存款利息所得个人所得税。</a:t>
            </a:r>
            <a:endParaRPr lang="en-US" altLang="zh-CN" sz="2400" b="1" kern="0" dirty="0">
              <a:solidFill>
                <a:srgbClr val="E60000"/>
              </a:solidFill>
              <a:latin typeface="Arial" panose="020B0604020202020204"/>
              <a:ea typeface="微软雅黑" panose="020B0503020204020204" charset="-122"/>
              <a:cs typeface="+mn-ea"/>
              <a:sym typeface="+mn-lt"/>
            </a:endParaRPr>
          </a:p>
        </p:txBody>
      </p:sp>
      <p:sp>
        <p:nvSpPr>
          <p:cNvPr id="12" name="等腰三角形 11">
            <a:extLst>
              <a:ext uri="{FF2B5EF4-FFF2-40B4-BE49-F238E27FC236}">
                <a16:creationId xmlns:a16="http://schemas.microsoft.com/office/drawing/2014/main" id="{8F3C0830-6537-4872-8965-D754204BB201}"/>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3" name="文本框 12">
            <a:extLst>
              <a:ext uri="{FF2B5EF4-FFF2-40B4-BE49-F238E27FC236}">
                <a16:creationId xmlns:a16="http://schemas.microsoft.com/office/drawing/2014/main" id="{39E90A7A-FBA1-43E3-A475-9CF95E660F39}"/>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14" name="等腰三角形 13">
            <a:extLst>
              <a:ext uri="{FF2B5EF4-FFF2-40B4-BE49-F238E27FC236}">
                <a16:creationId xmlns:a16="http://schemas.microsoft.com/office/drawing/2014/main" id="{391148C7-DB7C-4471-9D80-C35DA2BABCAF}"/>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21"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2000"/>
                                        <p:tgtEl>
                                          <p:spTgt spid="19"/>
                                        </p:tgtEl>
                                      </p:cBhvr>
                                    </p:animEffect>
                                  </p:childTnLst>
                                </p:cTn>
                              </p:par>
                            </p:childTnLst>
                          </p:cTn>
                        </p:par>
                        <p:par>
                          <p:cTn id="46" fill="hold">
                            <p:stCondLst>
                              <p:cond delay="11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0" grpId="0" animBg="1"/>
      <p:bldP spid="11" grpId="0"/>
      <p:bldP spid="18" grpId="0" animBg="1"/>
      <p:bldP spid="19" grpId="0" animBg="1"/>
      <p:bldP spid="20" grpId="0"/>
      <p:bldP spid="12" grpId="0" bldLvl="0" animBg="1"/>
      <p:bldP spid="13" grpId="0"/>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7221" y="1481844"/>
            <a:ext cx="1904877" cy="12177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latin typeface="Arial" panose="020B0604020202020204" pitchFamily="34" charset="0"/>
                <a:ea typeface="微软雅黑" panose="020B0503020204020204" charset="-122"/>
                <a:cs typeface="+mn-ea"/>
                <a:sym typeface="Arial" panose="020B0604020202020204" pitchFamily="34" charset="0"/>
              </a:rPr>
              <a:t>2009</a:t>
            </a:r>
            <a:r>
              <a:rPr lang="zh-CN" altLang="en-US" sz="3600" b="1" dirty="0">
                <a:latin typeface="Arial" panose="020B0604020202020204" pitchFamily="34" charset="0"/>
                <a:ea typeface="微软雅黑" panose="020B0503020204020204" charset="-122"/>
                <a:cs typeface="+mn-ea"/>
                <a:sym typeface="Arial" panose="020B0604020202020204" pitchFamily="34" charset="0"/>
              </a:rPr>
              <a:t>年</a:t>
            </a:r>
          </a:p>
        </p:txBody>
      </p:sp>
      <p:sp>
        <p:nvSpPr>
          <p:cNvPr id="4" name="矩形 3"/>
          <p:cNvSpPr/>
          <p:nvPr/>
        </p:nvSpPr>
        <p:spPr>
          <a:xfrm>
            <a:off x="2882099" y="1509422"/>
            <a:ext cx="8380070" cy="1190129"/>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5" name="矩形 4"/>
          <p:cNvSpPr/>
          <p:nvPr/>
        </p:nvSpPr>
        <p:spPr>
          <a:xfrm>
            <a:off x="2942401" y="1729115"/>
            <a:ext cx="8319767" cy="615874"/>
          </a:xfrm>
          <a:prstGeom prst="rect">
            <a:avLst/>
          </a:prstGeom>
          <a:noFill/>
        </p:spPr>
        <p:txBody>
          <a:bodyPr wrap="square">
            <a:spAutoFit/>
          </a:bodyPr>
          <a:lstStyle/>
          <a:p>
            <a:pPr algn="just" fontAlgn="base">
              <a:lnSpc>
                <a:spcPct val="125000"/>
              </a:lnSpc>
              <a:spcBef>
                <a:spcPct val="0"/>
              </a:spcBef>
              <a:spcAft>
                <a:spcPct val="0"/>
              </a:spcAft>
              <a:defRPr/>
            </a:pPr>
            <a:r>
              <a:rPr lang="zh-CN" altLang="en-US" sz="3000" kern="0" dirty="0">
                <a:solidFill>
                  <a:schemeClr val="tx1">
                    <a:lumMod val="95000"/>
                    <a:lumOff val="5000"/>
                  </a:schemeClr>
                </a:solidFill>
                <a:cs typeface="+mn-ea"/>
                <a:sym typeface="+mn-lt"/>
              </a:rPr>
              <a:t>取消“双薪制”计税办法。</a:t>
            </a:r>
            <a:endParaRPr lang="en-US" altLang="zh-CN" sz="3000" b="1" kern="0" dirty="0">
              <a:solidFill>
                <a:srgbClr val="E60000"/>
              </a:solidFill>
              <a:latin typeface="Arial" panose="020B0604020202020204"/>
              <a:ea typeface="微软雅黑" panose="020B0503020204020204" charset="-122"/>
              <a:cs typeface="+mn-ea"/>
              <a:sym typeface="+mn-lt"/>
            </a:endParaRPr>
          </a:p>
        </p:txBody>
      </p:sp>
      <p:sp>
        <p:nvSpPr>
          <p:cNvPr id="9" name="矩形 8"/>
          <p:cNvSpPr/>
          <p:nvPr/>
        </p:nvSpPr>
        <p:spPr>
          <a:xfrm>
            <a:off x="977219" y="2848132"/>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latin typeface="Arial" panose="020B0604020202020204" pitchFamily="34" charset="0"/>
                <a:ea typeface="微软雅黑" panose="020B0503020204020204" charset="-122"/>
                <a:cs typeface="+mn-ea"/>
                <a:sym typeface="Arial" panose="020B0604020202020204" pitchFamily="34" charset="0"/>
              </a:rPr>
              <a:t>2010</a:t>
            </a:r>
            <a:r>
              <a:rPr lang="zh-CN" altLang="en-US" sz="3600" b="1" dirty="0">
                <a:latin typeface="Arial" panose="020B0604020202020204" pitchFamily="34" charset="0"/>
                <a:ea typeface="微软雅黑" panose="020B0503020204020204" charset="-122"/>
                <a:cs typeface="+mn-ea"/>
                <a:sym typeface="Arial" panose="020B0604020202020204" pitchFamily="34" charset="0"/>
              </a:rPr>
              <a:t>年</a:t>
            </a:r>
          </a:p>
        </p:txBody>
      </p:sp>
      <p:sp>
        <p:nvSpPr>
          <p:cNvPr id="10" name="矩形 9"/>
          <p:cNvSpPr/>
          <p:nvPr/>
        </p:nvSpPr>
        <p:spPr>
          <a:xfrm>
            <a:off x="2882097" y="2875709"/>
            <a:ext cx="8380070" cy="109640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11" name="矩形 10"/>
          <p:cNvSpPr/>
          <p:nvPr/>
        </p:nvSpPr>
        <p:spPr>
          <a:xfrm>
            <a:off x="2942399" y="3110745"/>
            <a:ext cx="8319767" cy="511166"/>
          </a:xfrm>
          <a:prstGeom prst="rect">
            <a:avLst/>
          </a:prstGeom>
          <a:noFill/>
        </p:spPr>
        <p:txBody>
          <a:bodyPr wrap="square">
            <a:spAutoFit/>
          </a:bodyPr>
          <a:lstStyle/>
          <a:p>
            <a:pPr algn="just" fontAlgn="base">
              <a:lnSpc>
                <a:spcPct val="125000"/>
              </a:lnSpc>
              <a:spcBef>
                <a:spcPct val="0"/>
              </a:spcBef>
              <a:spcAft>
                <a:spcPct val="0"/>
              </a:spcAft>
              <a:defRPr/>
            </a:pPr>
            <a:r>
              <a:rPr lang="zh-CN" altLang="en-US" sz="2400" kern="0" dirty="0">
                <a:solidFill>
                  <a:schemeClr val="tx1">
                    <a:lumMod val="95000"/>
                    <a:lumOff val="5000"/>
                  </a:schemeClr>
                </a:solidFill>
                <a:cs typeface="+mn-ea"/>
                <a:sym typeface="+mn-lt"/>
              </a:rPr>
              <a:t>对个人转让上市公司限售股取得的所得征收个人所得税。</a:t>
            </a:r>
            <a:endParaRPr lang="en-US" altLang="zh-CN" sz="2400" b="1" kern="0" dirty="0">
              <a:solidFill>
                <a:srgbClr val="E60000"/>
              </a:solidFill>
              <a:latin typeface="Arial" panose="020B0604020202020204"/>
              <a:ea typeface="微软雅黑" panose="020B0503020204020204" charset="-122"/>
              <a:cs typeface="+mn-ea"/>
              <a:sym typeface="+mn-lt"/>
            </a:endParaRPr>
          </a:p>
        </p:txBody>
      </p:sp>
      <p:sp>
        <p:nvSpPr>
          <p:cNvPr id="18" name="矩形 17"/>
          <p:cNvSpPr/>
          <p:nvPr/>
        </p:nvSpPr>
        <p:spPr>
          <a:xfrm>
            <a:off x="977218" y="4159843"/>
            <a:ext cx="1904877" cy="21136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2011</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6</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r>
              <a:rPr lang="en-US" altLang="zh-CN" sz="3600" b="1" dirty="0">
                <a:latin typeface="Arial" panose="020B0604020202020204" pitchFamily="34" charset="0"/>
                <a:ea typeface="微软雅黑" panose="020B0503020204020204" charset="-122"/>
                <a:cs typeface="+mn-ea"/>
                <a:sym typeface="Arial" panose="020B0604020202020204" pitchFamily="34" charset="0"/>
              </a:rPr>
              <a:t>30</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日</a:t>
            </a:r>
          </a:p>
        </p:txBody>
      </p:sp>
      <p:sp>
        <p:nvSpPr>
          <p:cNvPr id="19" name="矩形 18"/>
          <p:cNvSpPr/>
          <p:nvPr/>
        </p:nvSpPr>
        <p:spPr>
          <a:xfrm>
            <a:off x="2882096" y="4132266"/>
            <a:ext cx="8380070" cy="2141211"/>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20" name="矩形 19"/>
          <p:cNvSpPr/>
          <p:nvPr/>
        </p:nvSpPr>
        <p:spPr>
          <a:xfrm>
            <a:off x="2912247" y="4178567"/>
            <a:ext cx="8319767" cy="1980286"/>
          </a:xfrm>
          <a:prstGeom prst="rect">
            <a:avLst/>
          </a:prstGeom>
          <a:noFill/>
        </p:spPr>
        <p:txBody>
          <a:bodyPr wrap="square">
            <a:spAutoFit/>
          </a:bodyPr>
          <a:lstStyle/>
          <a:p>
            <a:pPr algn="just" fontAlgn="base">
              <a:lnSpc>
                <a:spcPct val="125000"/>
              </a:lnSpc>
              <a:spcBef>
                <a:spcPct val="0"/>
              </a:spcBef>
              <a:spcAft>
                <a:spcPct val="0"/>
              </a:spcAft>
              <a:defRPr/>
            </a:pPr>
            <a:r>
              <a:rPr lang="zh-CN" altLang="en-US" sz="2000" kern="0" dirty="0">
                <a:solidFill>
                  <a:schemeClr val="tx1">
                    <a:lumMod val="95000"/>
                    <a:lumOff val="5000"/>
                  </a:schemeClr>
                </a:solidFill>
                <a:cs typeface="+mn-ea"/>
                <a:sym typeface="+mn-lt"/>
              </a:rPr>
              <a:t>第十一届全国人大常委会第二十一次会议表决通过了全国人大常委会关于修改个人所得税法的决定。个人所得税免征额将从现行的</a:t>
            </a:r>
            <a:r>
              <a:rPr lang="en-US" altLang="zh-CN" sz="2000" kern="0" dirty="0">
                <a:solidFill>
                  <a:schemeClr val="tx1">
                    <a:lumMod val="95000"/>
                    <a:lumOff val="5000"/>
                  </a:schemeClr>
                </a:solidFill>
                <a:cs typeface="+mn-ea"/>
                <a:sym typeface="+mn-lt"/>
              </a:rPr>
              <a:t>2000</a:t>
            </a:r>
            <a:r>
              <a:rPr lang="zh-CN" altLang="en-US" sz="2000" kern="0" dirty="0">
                <a:solidFill>
                  <a:schemeClr val="tx1">
                    <a:lumMod val="95000"/>
                    <a:lumOff val="5000"/>
                  </a:schemeClr>
                </a:solidFill>
                <a:cs typeface="+mn-ea"/>
                <a:sym typeface="+mn-lt"/>
              </a:rPr>
              <a:t>元提高到</a:t>
            </a:r>
            <a:r>
              <a:rPr lang="en-US" altLang="zh-CN" sz="2000" kern="0" dirty="0">
                <a:solidFill>
                  <a:schemeClr val="tx1">
                    <a:lumMod val="95000"/>
                    <a:lumOff val="5000"/>
                  </a:schemeClr>
                </a:solidFill>
                <a:cs typeface="+mn-ea"/>
                <a:sym typeface="+mn-lt"/>
              </a:rPr>
              <a:t>3500</a:t>
            </a:r>
            <a:r>
              <a:rPr lang="zh-CN" altLang="en-US" sz="2000" kern="0" dirty="0">
                <a:solidFill>
                  <a:schemeClr val="tx1">
                    <a:lumMod val="95000"/>
                    <a:lumOff val="5000"/>
                  </a:schemeClr>
                </a:solidFill>
                <a:cs typeface="+mn-ea"/>
                <a:sym typeface="+mn-lt"/>
              </a:rPr>
              <a:t>元，同时，将现行个人所得税第</a:t>
            </a:r>
            <a:r>
              <a:rPr lang="en-US" altLang="zh-CN" sz="2000" kern="0" dirty="0">
                <a:solidFill>
                  <a:schemeClr val="tx1">
                    <a:lumMod val="95000"/>
                    <a:lumOff val="5000"/>
                  </a:schemeClr>
                </a:solidFill>
                <a:cs typeface="+mn-ea"/>
                <a:sym typeface="+mn-lt"/>
              </a:rPr>
              <a:t>1</a:t>
            </a:r>
            <a:r>
              <a:rPr lang="zh-CN" altLang="en-US" sz="2000" kern="0" dirty="0">
                <a:solidFill>
                  <a:schemeClr val="tx1">
                    <a:lumMod val="95000"/>
                    <a:lumOff val="5000"/>
                  </a:schemeClr>
                </a:solidFill>
                <a:cs typeface="+mn-ea"/>
                <a:sym typeface="+mn-lt"/>
              </a:rPr>
              <a:t>级税率由</a:t>
            </a:r>
            <a:r>
              <a:rPr lang="en-US" altLang="zh-CN" sz="2000" kern="0" dirty="0">
                <a:solidFill>
                  <a:schemeClr val="tx1">
                    <a:lumMod val="95000"/>
                    <a:lumOff val="5000"/>
                  </a:schemeClr>
                </a:solidFill>
                <a:cs typeface="+mn-ea"/>
                <a:sym typeface="+mn-lt"/>
              </a:rPr>
              <a:t>5%</a:t>
            </a:r>
            <a:r>
              <a:rPr lang="zh-CN" altLang="en-US" sz="2000" kern="0" dirty="0">
                <a:solidFill>
                  <a:schemeClr val="tx1">
                    <a:lumMod val="95000"/>
                    <a:lumOff val="5000"/>
                  </a:schemeClr>
                </a:solidFill>
                <a:cs typeface="+mn-ea"/>
                <a:sym typeface="+mn-lt"/>
              </a:rPr>
              <a:t>修改为</a:t>
            </a:r>
            <a:r>
              <a:rPr lang="en-US" altLang="zh-CN" sz="2000" kern="0" dirty="0">
                <a:solidFill>
                  <a:schemeClr val="tx1">
                    <a:lumMod val="95000"/>
                    <a:lumOff val="5000"/>
                  </a:schemeClr>
                </a:solidFill>
                <a:cs typeface="+mn-ea"/>
                <a:sym typeface="+mn-lt"/>
              </a:rPr>
              <a:t>3%</a:t>
            </a:r>
            <a:r>
              <a:rPr lang="zh-CN" altLang="en-US" sz="2000" kern="0" dirty="0">
                <a:solidFill>
                  <a:schemeClr val="tx1">
                    <a:lumMod val="95000"/>
                    <a:lumOff val="5000"/>
                  </a:schemeClr>
                </a:solidFill>
                <a:cs typeface="+mn-ea"/>
                <a:sym typeface="+mn-lt"/>
              </a:rPr>
              <a:t>，</a:t>
            </a:r>
            <a:r>
              <a:rPr lang="en-US" altLang="zh-CN" sz="2000" kern="0" dirty="0">
                <a:solidFill>
                  <a:schemeClr val="tx1">
                    <a:lumMod val="95000"/>
                    <a:lumOff val="5000"/>
                  </a:schemeClr>
                </a:solidFill>
                <a:cs typeface="+mn-ea"/>
                <a:sym typeface="+mn-lt"/>
              </a:rPr>
              <a:t>9</a:t>
            </a:r>
            <a:r>
              <a:rPr lang="zh-CN" altLang="en-US" sz="2000" kern="0" dirty="0">
                <a:solidFill>
                  <a:schemeClr val="tx1">
                    <a:lumMod val="95000"/>
                    <a:lumOff val="5000"/>
                  </a:schemeClr>
                </a:solidFill>
                <a:cs typeface="+mn-ea"/>
                <a:sym typeface="+mn-lt"/>
              </a:rPr>
              <a:t>级超额累进税率修改为</a:t>
            </a:r>
            <a:r>
              <a:rPr lang="en-US" altLang="zh-CN" sz="2000" kern="0" dirty="0">
                <a:solidFill>
                  <a:schemeClr val="tx1">
                    <a:lumMod val="95000"/>
                    <a:lumOff val="5000"/>
                  </a:schemeClr>
                </a:solidFill>
                <a:cs typeface="+mn-ea"/>
                <a:sym typeface="+mn-lt"/>
              </a:rPr>
              <a:t>7</a:t>
            </a:r>
            <a:r>
              <a:rPr lang="zh-CN" altLang="en-US" sz="2000" kern="0" dirty="0">
                <a:solidFill>
                  <a:schemeClr val="tx1">
                    <a:lumMod val="95000"/>
                    <a:lumOff val="5000"/>
                  </a:schemeClr>
                </a:solidFill>
                <a:cs typeface="+mn-ea"/>
                <a:sym typeface="+mn-lt"/>
              </a:rPr>
              <a:t>级，取消</a:t>
            </a:r>
            <a:r>
              <a:rPr lang="en-US" altLang="zh-CN" sz="2000" kern="0" dirty="0">
                <a:solidFill>
                  <a:schemeClr val="tx1">
                    <a:lumMod val="95000"/>
                    <a:lumOff val="5000"/>
                  </a:schemeClr>
                </a:solidFill>
                <a:cs typeface="+mn-ea"/>
                <a:sym typeface="+mn-lt"/>
              </a:rPr>
              <a:t>15%</a:t>
            </a:r>
            <a:r>
              <a:rPr lang="zh-CN" altLang="en-US" sz="2000" kern="0" dirty="0">
                <a:solidFill>
                  <a:schemeClr val="tx1">
                    <a:lumMod val="95000"/>
                    <a:lumOff val="5000"/>
                  </a:schemeClr>
                </a:solidFill>
                <a:cs typeface="+mn-ea"/>
                <a:sym typeface="+mn-lt"/>
              </a:rPr>
              <a:t>和</a:t>
            </a:r>
            <a:r>
              <a:rPr lang="en-US" altLang="zh-CN" sz="2000" kern="0" dirty="0">
                <a:solidFill>
                  <a:schemeClr val="tx1">
                    <a:lumMod val="95000"/>
                    <a:lumOff val="5000"/>
                  </a:schemeClr>
                </a:solidFill>
                <a:cs typeface="+mn-ea"/>
                <a:sym typeface="+mn-lt"/>
              </a:rPr>
              <a:t>40%</a:t>
            </a:r>
            <a:r>
              <a:rPr lang="zh-CN" altLang="en-US" sz="2000" kern="0" dirty="0">
                <a:solidFill>
                  <a:schemeClr val="tx1">
                    <a:lumMod val="95000"/>
                    <a:lumOff val="5000"/>
                  </a:schemeClr>
                </a:solidFill>
                <a:cs typeface="+mn-ea"/>
                <a:sym typeface="+mn-lt"/>
              </a:rPr>
              <a:t>两档税率，扩大</a:t>
            </a:r>
            <a:r>
              <a:rPr lang="en-US" altLang="zh-CN" sz="2000" kern="0" dirty="0">
                <a:solidFill>
                  <a:schemeClr val="tx1">
                    <a:lumMod val="95000"/>
                    <a:lumOff val="5000"/>
                  </a:schemeClr>
                </a:solidFill>
                <a:cs typeface="+mn-ea"/>
                <a:sym typeface="+mn-lt"/>
              </a:rPr>
              <a:t>3%</a:t>
            </a:r>
            <a:r>
              <a:rPr lang="zh-CN" altLang="en-US" sz="2000" kern="0" dirty="0">
                <a:solidFill>
                  <a:schemeClr val="tx1">
                    <a:lumMod val="95000"/>
                    <a:lumOff val="5000"/>
                  </a:schemeClr>
                </a:solidFill>
                <a:cs typeface="+mn-ea"/>
                <a:sym typeface="+mn-lt"/>
              </a:rPr>
              <a:t>和</a:t>
            </a:r>
            <a:r>
              <a:rPr lang="en-US" altLang="zh-CN" sz="2000" kern="0" dirty="0">
                <a:solidFill>
                  <a:schemeClr val="tx1">
                    <a:lumMod val="95000"/>
                    <a:lumOff val="5000"/>
                  </a:schemeClr>
                </a:solidFill>
                <a:cs typeface="+mn-ea"/>
                <a:sym typeface="+mn-lt"/>
              </a:rPr>
              <a:t>10%</a:t>
            </a:r>
            <a:r>
              <a:rPr lang="zh-CN" altLang="en-US" sz="2000" kern="0" dirty="0">
                <a:solidFill>
                  <a:schemeClr val="tx1">
                    <a:lumMod val="95000"/>
                    <a:lumOff val="5000"/>
                  </a:schemeClr>
                </a:solidFill>
                <a:cs typeface="+mn-ea"/>
                <a:sym typeface="+mn-lt"/>
              </a:rPr>
              <a:t>两个低档税率和</a:t>
            </a:r>
            <a:r>
              <a:rPr lang="en-US" altLang="zh-CN" sz="2000" kern="0" dirty="0">
                <a:solidFill>
                  <a:schemeClr val="tx1">
                    <a:lumMod val="95000"/>
                    <a:lumOff val="5000"/>
                  </a:schemeClr>
                </a:solidFill>
                <a:cs typeface="+mn-ea"/>
                <a:sym typeface="+mn-lt"/>
              </a:rPr>
              <a:t>45%</a:t>
            </a:r>
            <a:r>
              <a:rPr lang="zh-CN" altLang="en-US" sz="2000" kern="0" dirty="0">
                <a:solidFill>
                  <a:schemeClr val="tx1">
                    <a:lumMod val="95000"/>
                    <a:lumOff val="5000"/>
                  </a:schemeClr>
                </a:solidFill>
                <a:cs typeface="+mn-ea"/>
                <a:sym typeface="+mn-lt"/>
              </a:rPr>
              <a:t>最高档税率的适用范围等。该决定自</a:t>
            </a:r>
            <a:r>
              <a:rPr lang="en-US" altLang="zh-CN" sz="2000" kern="0" dirty="0">
                <a:solidFill>
                  <a:schemeClr val="tx1">
                    <a:lumMod val="95000"/>
                    <a:lumOff val="5000"/>
                  </a:schemeClr>
                </a:solidFill>
                <a:cs typeface="+mn-ea"/>
                <a:sym typeface="+mn-lt"/>
              </a:rPr>
              <a:t>2011</a:t>
            </a:r>
            <a:r>
              <a:rPr lang="zh-CN" altLang="en-US" sz="2000" kern="0" dirty="0">
                <a:solidFill>
                  <a:schemeClr val="tx1">
                    <a:lumMod val="95000"/>
                    <a:lumOff val="5000"/>
                  </a:schemeClr>
                </a:solidFill>
                <a:cs typeface="+mn-ea"/>
                <a:sym typeface="+mn-lt"/>
              </a:rPr>
              <a:t>年</a:t>
            </a:r>
            <a:r>
              <a:rPr lang="en-US" altLang="zh-CN" sz="2000" kern="0" dirty="0">
                <a:solidFill>
                  <a:schemeClr val="tx1">
                    <a:lumMod val="95000"/>
                    <a:lumOff val="5000"/>
                  </a:schemeClr>
                </a:solidFill>
                <a:cs typeface="+mn-ea"/>
                <a:sym typeface="+mn-lt"/>
              </a:rPr>
              <a:t>9</a:t>
            </a:r>
            <a:r>
              <a:rPr lang="zh-CN" altLang="en-US" sz="2000" kern="0" dirty="0">
                <a:solidFill>
                  <a:schemeClr val="tx1">
                    <a:lumMod val="95000"/>
                    <a:lumOff val="5000"/>
                  </a:schemeClr>
                </a:solidFill>
                <a:cs typeface="+mn-ea"/>
                <a:sym typeface="+mn-lt"/>
              </a:rPr>
              <a:t>月</a:t>
            </a:r>
            <a:r>
              <a:rPr lang="en-US" altLang="zh-CN" sz="2000" kern="0" dirty="0">
                <a:solidFill>
                  <a:schemeClr val="tx1">
                    <a:lumMod val="95000"/>
                    <a:lumOff val="5000"/>
                  </a:schemeClr>
                </a:solidFill>
                <a:cs typeface="+mn-ea"/>
                <a:sym typeface="+mn-lt"/>
              </a:rPr>
              <a:t>1</a:t>
            </a:r>
            <a:r>
              <a:rPr lang="zh-CN" altLang="en-US" sz="2000" kern="0" dirty="0">
                <a:solidFill>
                  <a:schemeClr val="tx1">
                    <a:lumMod val="95000"/>
                    <a:lumOff val="5000"/>
                  </a:schemeClr>
                </a:solidFill>
                <a:cs typeface="+mn-ea"/>
                <a:sym typeface="+mn-lt"/>
              </a:rPr>
              <a:t>日起实施。</a:t>
            </a:r>
            <a:endParaRPr lang="en-US" altLang="zh-CN" sz="2000" b="1" kern="0" dirty="0">
              <a:solidFill>
                <a:srgbClr val="E60000"/>
              </a:solidFill>
              <a:latin typeface="Arial" panose="020B0604020202020204"/>
              <a:ea typeface="微软雅黑" panose="020B0503020204020204" charset="-122"/>
              <a:cs typeface="+mn-ea"/>
              <a:sym typeface="+mn-lt"/>
            </a:endParaRPr>
          </a:p>
        </p:txBody>
      </p:sp>
      <p:sp>
        <p:nvSpPr>
          <p:cNvPr id="12" name="等腰三角形 11">
            <a:extLst>
              <a:ext uri="{FF2B5EF4-FFF2-40B4-BE49-F238E27FC236}">
                <a16:creationId xmlns:a16="http://schemas.microsoft.com/office/drawing/2014/main" id="{52EB95A9-9367-47C7-A902-AEF63CE92736}"/>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3" name="文本框 12">
            <a:extLst>
              <a:ext uri="{FF2B5EF4-FFF2-40B4-BE49-F238E27FC236}">
                <a16:creationId xmlns:a16="http://schemas.microsoft.com/office/drawing/2014/main" id="{98E25DF6-C441-41D6-BC2D-C3452B24C123}"/>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14" name="等腰三角形 13">
            <a:extLst>
              <a:ext uri="{FF2B5EF4-FFF2-40B4-BE49-F238E27FC236}">
                <a16:creationId xmlns:a16="http://schemas.microsoft.com/office/drawing/2014/main" id="{C0D5A7DB-26CD-4C0D-95D8-CE5E8CB18F8D}"/>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1"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21" presetClass="entr" presetSubtype="1"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2000"/>
                                        <p:tgtEl>
                                          <p:spTgt spid="19"/>
                                        </p:tgtEl>
                                      </p:cBhvr>
                                    </p:animEffect>
                                  </p:childTnLst>
                                </p:cTn>
                              </p:par>
                            </p:childTnLst>
                          </p:cTn>
                        </p:par>
                        <p:par>
                          <p:cTn id="46" fill="hold">
                            <p:stCondLst>
                              <p:cond delay="11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12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0" grpId="0" animBg="1"/>
      <p:bldP spid="11" grpId="0"/>
      <p:bldP spid="18" grpId="0" animBg="1"/>
      <p:bldP spid="19" grpId="0" animBg="1"/>
      <p:bldP spid="20" grpId="0"/>
      <p:bldP spid="12" grpId="0" bldLvl="0" animBg="1"/>
      <p:bldP spid="13" grpId="0"/>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82098" y="1697789"/>
            <a:ext cx="8380070" cy="1267637"/>
          </a:xfrm>
          <a:prstGeom prst="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942401" y="1752653"/>
            <a:ext cx="8391646" cy="1047594"/>
          </a:xfrm>
          <a:prstGeom prst="rect">
            <a:avLst/>
          </a:prstGeom>
        </p:spPr>
        <p:txBody>
          <a:bodyPr wrap="square">
            <a:spAutoFit/>
          </a:bodyPr>
          <a:lstStyle/>
          <a:p>
            <a:pPr>
              <a:lnSpc>
                <a:spcPct val="150000"/>
              </a:lnSpc>
            </a:pPr>
            <a:r>
              <a:rPr lang="zh-CN" altLang="en-US" sz="2200" dirty="0">
                <a:cs typeface="+mn-ea"/>
                <a:sym typeface="+mn-lt"/>
              </a:rPr>
              <a:t>为适应社会主义市场经济的发展，</a:t>
            </a:r>
            <a:r>
              <a:rPr lang="en-US" altLang="zh-CN" sz="2200" dirty="0">
                <a:cs typeface="+mn-ea"/>
                <a:sym typeface="+mn-lt"/>
              </a:rPr>
              <a:t>1993</a:t>
            </a:r>
            <a:r>
              <a:rPr lang="zh-CN" altLang="en-US" sz="2200" dirty="0">
                <a:cs typeface="+mn-ea"/>
                <a:sym typeface="+mn-lt"/>
              </a:rPr>
              <a:t>年全国人大常委会将税种合并、简化税制以来，个税只经过小幅微调。</a:t>
            </a:r>
            <a:endParaRPr lang="zh-CN" altLang="zh-CN" sz="2200" dirty="0">
              <a:cs typeface="+mn-ea"/>
              <a:sym typeface="+mn-lt"/>
            </a:endParaRPr>
          </a:p>
        </p:txBody>
      </p:sp>
      <p:sp>
        <p:nvSpPr>
          <p:cNvPr id="6" name="矩形 5"/>
          <p:cNvSpPr/>
          <p:nvPr/>
        </p:nvSpPr>
        <p:spPr>
          <a:xfrm>
            <a:off x="977220" y="3093359"/>
            <a:ext cx="10284948" cy="990394"/>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7" name="矩形 6"/>
          <p:cNvSpPr/>
          <p:nvPr/>
        </p:nvSpPr>
        <p:spPr>
          <a:xfrm>
            <a:off x="1086988" y="3065782"/>
            <a:ext cx="10057861" cy="972830"/>
          </a:xfrm>
          <a:prstGeom prst="rect">
            <a:avLst/>
          </a:prstGeom>
          <a:noFill/>
        </p:spPr>
        <p:txBody>
          <a:bodyPr wrap="square">
            <a:spAutoFit/>
          </a:bodyPr>
          <a:lstStyle/>
          <a:p>
            <a:pPr algn="just" fontAlgn="base">
              <a:lnSpc>
                <a:spcPct val="125000"/>
              </a:lnSpc>
              <a:spcBef>
                <a:spcPct val="0"/>
              </a:spcBef>
              <a:spcAft>
                <a:spcPct val="0"/>
              </a:spcAft>
              <a:defRPr/>
            </a:pPr>
            <a:r>
              <a:rPr lang="en-US" altLang="zh-CN" sz="2400" kern="0" dirty="0">
                <a:solidFill>
                  <a:schemeClr val="tx1">
                    <a:lumMod val="95000"/>
                    <a:lumOff val="5000"/>
                  </a:schemeClr>
                </a:solidFill>
                <a:cs typeface="+mn-ea"/>
                <a:sym typeface="+mn-lt"/>
              </a:rPr>
              <a:t>2011</a:t>
            </a:r>
            <a:r>
              <a:rPr lang="zh-CN" altLang="en-US" sz="2400" kern="0" dirty="0">
                <a:solidFill>
                  <a:schemeClr val="tx1">
                    <a:lumMod val="95000"/>
                    <a:lumOff val="5000"/>
                  </a:schemeClr>
                </a:solidFill>
                <a:cs typeface="+mn-ea"/>
                <a:sym typeface="+mn-lt"/>
              </a:rPr>
              <a:t>年的个税调整后，工薪收入者纳税人数由</a:t>
            </a:r>
            <a:r>
              <a:rPr lang="zh-CN" altLang="en-US" sz="2400" b="1" kern="0" dirty="0">
                <a:solidFill>
                  <a:srgbClr val="C00000"/>
                </a:solidFill>
                <a:cs typeface="+mn-ea"/>
                <a:sym typeface="+mn-lt"/>
              </a:rPr>
              <a:t>约</a:t>
            </a:r>
            <a:r>
              <a:rPr lang="en-US" altLang="zh-CN" sz="2400" b="1" kern="0" dirty="0">
                <a:solidFill>
                  <a:srgbClr val="C00000"/>
                </a:solidFill>
                <a:cs typeface="+mn-ea"/>
                <a:sym typeface="+mn-lt"/>
              </a:rPr>
              <a:t>8400</a:t>
            </a:r>
            <a:r>
              <a:rPr lang="zh-CN" altLang="en-US" sz="2400" b="1" kern="0" dirty="0">
                <a:solidFill>
                  <a:srgbClr val="C00000"/>
                </a:solidFill>
                <a:cs typeface="+mn-ea"/>
                <a:sym typeface="+mn-lt"/>
              </a:rPr>
              <a:t>万人减少至约</a:t>
            </a:r>
            <a:r>
              <a:rPr lang="en-US" altLang="zh-CN" sz="2400" b="1" kern="0" dirty="0">
                <a:solidFill>
                  <a:srgbClr val="C00000"/>
                </a:solidFill>
                <a:cs typeface="+mn-ea"/>
                <a:sym typeface="+mn-lt"/>
              </a:rPr>
              <a:t>2400</a:t>
            </a:r>
            <a:r>
              <a:rPr lang="zh-CN" altLang="en-US" sz="2400" b="1" kern="0" dirty="0">
                <a:solidFill>
                  <a:srgbClr val="C00000"/>
                </a:solidFill>
                <a:cs typeface="+mn-ea"/>
                <a:sym typeface="+mn-lt"/>
              </a:rPr>
              <a:t>万人</a:t>
            </a:r>
            <a:r>
              <a:rPr lang="zh-CN" altLang="en-US" sz="2400" kern="0" dirty="0">
                <a:solidFill>
                  <a:schemeClr val="tx1">
                    <a:lumMod val="95000"/>
                    <a:lumOff val="5000"/>
                  </a:schemeClr>
                </a:solidFill>
                <a:cs typeface="+mn-ea"/>
                <a:sym typeface="+mn-lt"/>
              </a:rPr>
              <a:t>，占总人口的不到</a:t>
            </a:r>
            <a:r>
              <a:rPr lang="en-US" altLang="zh-CN" sz="2400" kern="0" dirty="0">
                <a:solidFill>
                  <a:schemeClr val="tx1">
                    <a:lumMod val="95000"/>
                    <a:lumOff val="5000"/>
                  </a:schemeClr>
                </a:solidFill>
                <a:cs typeface="+mn-ea"/>
                <a:sym typeface="+mn-lt"/>
              </a:rPr>
              <a:t>2%</a:t>
            </a:r>
            <a:r>
              <a:rPr lang="zh-CN" altLang="en-US" sz="2400" kern="0" dirty="0">
                <a:solidFill>
                  <a:schemeClr val="tx1">
                    <a:lumMod val="95000"/>
                    <a:lumOff val="5000"/>
                  </a:schemeClr>
                </a:solidFill>
                <a:cs typeface="+mn-ea"/>
                <a:sym typeface="+mn-lt"/>
              </a:rPr>
              <a:t>。</a:t>
            </a:r>
            <a:endParaRPr lang="en-US" altLang="zh-CN" sz="2400" b="1" kern="0" dirty="0">
              <a:solidFill>
                <a:srgbClr val="E60000"/>
              </a:solidFill>
              <a:latin typeface="Arial" panose="020B0604020202020204"/>
              <a:ea typeface="微软雅黑" panose="020B0503020204020204" charset="-122"/>
              <a:cs typeface="+mn-ea"/>
              <a:sym typeface="+mn-lt"/>
            </a:endParaRPr>
          </a:p>
        </p:txBody>
      </p:sp>
      <p:sp>
        <p:nvSpPr>
          <p:cNvPr id="8" name="任意多边形 7"/>
          <p:cNvSpPr/>
          <p:nvPr/>
        </p:nvSpPr>
        <p:spPr>
          <a:xfrm rot="18900000" flipH="1">
            <a:off x="1613268" y="4445557"/>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977220" y="4211686"/>
            <a:ext cx="676483" cy="676480"/>
            <a:chOff x="5613944" y="2348233"/>
            <a:chExt cx="920788" cy="920788"/>
          </a:xfrm>
          <a:solidFill>
            <a:srgbClr val="C00000"/>
          </a:solidFill>
        </p:grpSpPr>
        <p:sp>
          <p:nvSpPr>
            <p:cNvPr id="10" name="椭圆 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schemeClr val="bg1"/>
                    </a:gs>
                    <a:gs pos="0">
                      <a:schemeClr val="bg1">
                        <a:lumMod val="95000"/>
                      </a:schemeClr>
                    </a:gs>
                  </a:gsLst>
                  <a:path path="circle">
                    <a:fillToRect l="100000" b="100000"/>
                  </a:path>
                </a:gradFill>
                <a:effectLst/>
                <a:uLnTx/>
                <a:uFillTx/>
                <a:latin typeface="Calibri" panose="020F0502020204030204"/>
                <a:ea typeface="宋体" panose="02010600030101010101" pitchFamily="2" charset="-122"/>
                <a:cs typeface="+mn-cs"/>
              </a:endParaRPr>
            </a:p>
          </p:txBody>
        </p:sp>
        <p:sp>
          <p:nvSpPr>
            <p:cNvPr id="11" name="TextBox 20"/>
            <p:cNvSpPr txBox="1"/>
            <p:nvPr/>
          </p:nvSpPr>
          <p:spPr>
            <a:xfrm>
              <a:off x="5896514" y="2470132"/>
              <a:ext cx="355651" cy="670287"/>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rPr>
                <a:t>01</a:t>
              </a:r>
              <a:endParaRPr kumimoji="0" lang="zh-CN" altLang="en-US"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endParaRPr>
            </a:p>
          </p:txBody>
        </p:sp>
      </p:grpSp>
      <p:sp>
        <p:nvSpPr>
          <p:cNvPr id="12" name="圆角矩形 11"/>
          <p:cNvSpPr/>
          <p:nvPr/>
        </p:nvSpPr>
        <p:spPr>
          <a:xfrm>
            <a:off x="1931358" y="4239903"/>
            <a:ext cx="9330810" cy="635307"/>
          </a:xfrm>
          <a:prstGeom prst="roundRect">
            <a:avLst>
              <a:gd name="adj" fmla="val 50000"/>
            </a:avLst>
          </a:prstGeom>
          <a:noFill/>
          <a:ln w="12700" cap="flat" cmpd="sng" algn="ctr">
            <a:solidFill>
              <a:srgbClr val="C00000"/>
            </a:solidFill>
            <a:prstDash val="solid"/>
          </a:ln>
          <a:effectLst/>
        </p:spPr>
        <p:txBody>
          <a:bodyPr rtlCol="0" anchor="ctr"/>
          <a:lstStyle/>
          <a:p>
            <a:pPr lvl="0" algn="just"/>
            <a:r>
              <a:rPr lang="zh-CN" altLang="en-US" dirty="0">
                <a:solidFill>
                  <a:schemeClr val="tx1">
                    <a:lumMod val="95000"/>
                    <a:lumOff val="5000"/>
                  </a:schemeClr>
                </a:solidFill>
              </a:rPr>
              <a:t>在</a:t>
            </a:r>
            <a:r>
              <a:rPr lang="en-US" altLang="zh-CN" dirty="0">
                <a:solidFill>
                  <a:schemeClr val="tx1">
                    <a:lumMod val="95000"/>
                    <a:lumOff val="5000"/>
                  </a:schemeClr>
                </a:solidFill>
              </a:rPr>
              <a:t>2005</a:t>
            </a:r>
            <a:r>
              <a:rPr lang="zh-CN" altLang="en-US" dirty="0">
                <a:solidFill>
                  <a:schemeClr val="tx1">
                    <a:lumMod val="95000"/>
                    <a:lumOff val="5000"/>
                  </a:schemeClr>
                </a:solidFill>
              </a:rPr>
              <a:t>年和</a:t>
            </a:r>
            <a:r>
              <a:rPr lang="en-US" altLang="zh-CN" dirty="0">
                <a:solidFill>
                  <a:schemeClr val="tx1">
                    <a:lumMod val="95000"/>
                    <a:lumOff val="5000"/>
                  </a:schemeClr>
                </a:solidFill>
              </a:rPr>
              <a:t>2007</a:t>
            </a:r>
            <a:r>
              <a:rPr lang="zh-CN" altLang="en-US" dirty="0">
                <a:solidFill>
                  <a:schemeClr val="tx1">
                    <a:lumMod val="95000"/>
                    <a:lumOff val="5000"/>
                  </a:schemeClr>
                </a:solidFill>
              </a:rPr>
              <a:t>年，连续两年调整个税起征点，作用显著，在</a:t>
            </a:r>
            <a:r>
              <a:rPr lang="en-US" altLang="zh-CN" dirty="0">
                <a:solidFill>
                  <a:schemeClr val="tx1">
                    <a:lumMod val="95000"/>
                    <a:lumOff val="5000"/>
                  </a:schemeClr>
                </a:solidFill>
              </a:rPr>
              <a:t>2007</a:t>
            </a:r>
            <a:r>
              <a:rPr lang="zh-CN" altLang="en-US" dirty="0">
                <a:solidFill>
                  <a:schemeClr val="tx1">
                    <a:lumMod val="95000"/>
                    <a:lumOff val="5000"/>
                  </a:schemeClr>
                </a:solidFill>
              </a:rPr>
              <a:t>年城镇居民人均可支配收入同比增长从</a:t>
            </a:r>
            <a:r>
              <a:rPr lang="en-US" altLang="zh-CN" dirty="0">
                <a:solidFill>
                  <a:schemeClr val="tx1">
                    <a:lumMod val="95000"/>
                    <a:lumOff val="5000"/>
                  </a:schemeClr>
                </a:solidFill>
              </a:rPr>
              <a:t>11%</a:t>
            </a:r>
            <a:r>
              <a:rPr lang="zh-CN" altLang="en-US" dirty="0">
                <a:solidFill>
                  <a:schemeClr val="tx1">
                    <a:lumMod val="95000"/>
                    <a:lumOff val="5000"/>
                  </a:schemeClr>
                </a:solidFill>
              </a:rPr>
              <a:t>迅速上升到</a:t>
            </a:r>
            <a:r>
              <a:rPr lang="en-US" altLang="zh-CN" dirty="0">
                <a:solidFill>
                  <a:schemeClr val="tx1">
                    <a:lumMod val="95000"/>
                    <a:lumOff val="5000"/>
                  </a:schemeClr>
                </a:solidFill>
              </a:rPr>
              <a:t>19%</a:t>
            </a:r>
            <a:endParaRPr lang="zh-CN" altLang="en-US" kern="0" dirty="0">
              <a:solidFill>
                <a:schemeClr val="tx1">
                  <a:lumMod val="95000"/>
                  <a:lumOff val="5000"/>
                </a:schemeClr>
              </a:solidFill>
              <a:ea typeface="微软雅黑" panose="020B0503020204020204" charset="-122"/>
            </a:endParaRPr>
          </a:p>
        </p:txBody>
      </p:sp>
      <p:sp>
        <p:nvSpPr>
          <p:cNvPr id="13" name="任意多边形 12"/>
          <p:cNvSpPr/>
          <p:nvPr/>
        </p:nvSpPr>
        <p:spPr>
          <a:xfrm rot="18900000" flipH="1">
            <a:off x="1613268" y="5223426"/>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4" name="组合 13"/>
          <p:cNvGrpSpPr/>
          <p:nvPr/>
        </p:nvGrpSpPr>
        <p:grpSpPr>
          <a:xfrm>
            <a:off x="977220" y="4989555"/>
            <a:ext cx="676483" cy="676480"/>
            <a:chOff x="5613944" y="2348233"/>
            <a:chExt cx="920788" cy="920788"/>
          </a:xfrm>
          <a:solidFill>
            <a:srgbClr val="C00000"/>
          </a:solidFill>
        </p:grpSpPr>
        <p:sp>
          <p:nvSpPr>
            <p:cNvPr id="15" name="椭圆 1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schemeClr val="bg1"/>
                    </a:gs>
                    <a:gs pos="0">
                      <a:schemeClr val="bg1">
                        <a:lumMod val="95000"/>
                      </a:schemeClr>
                    </a:gs>
                  </a:gsLst>
                  <a:path path="circle">
                    <a:fillToRect l="100000" b="100000"/>
                  </a:path>
                </a:gradFill>
                <a:effectLst/>
                <a:uLnTx/>
                <a:uFillTx/>
                <a:latin typeface="Calibri" panose="020F0502020204030204"/>
                <a:ea typeface="宋体" panose="02010600030101010101" pitchFamily="2" charset="-122"/>
                <a:cs typeface="+mn-cs"/>
              </a:endParaRPr>
            </a:p>
          </p:txBody>
        </p:sp>
        <p:sp>
          <p:nvSpPr>
            <p:cNvPr id="16" name="TextBox 20"/>
            <p:cNvSpPr txBox="1"/>
            <p:nvPr/>
          </p:nvSpPr>
          <p:spPr>
            <a:xfrm>
              <a:off x="5844147" y="2470132"/>
              <a:ext cx="460384" cy="670287"/>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rPr>
                <a:t>02</a:t>
              </a:r>
              <a:endParaRPr kumimoji="0" lang="zh-CN" altLang="en-US"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endParaRPr>
            </a:p>
          </p:txBody>
        </p:sp>
      </p:grpSp>
      <p:sp>
        <p:nvSpPr>
          <p:cNvPr id="17" name="圆角矩形 16"/>
          <p:cNvSpPr/>
          <p:nvPr/>
        </p:nvSpPr>
        <p:spPr>
          <a:xfrm>
            <a:off x="1931358" y="5017772"/>
            <a:ext cx="9330810" cy="635307"/>
          </a:xfrm>
          <a:prstGeom prst="roundRect">
            <a:avLst>
              <a:gd name="adj" fmla="val 50000"/>
            </a:avLst>
          </a:prstGeom>
          <a:noFill/>
          <a:ln w="12700" cap="flat" cmpd="sng" algn="ctr">
            <a:solidFill>
              <a:srgbClr val="C00000"/>
            </a:solidFill>
            <a:prstDash val="solid"/>
          </a:ln>
          <a:effectLst/>
        </p:spPr>
        <p:txBody>
          <a:bodyPr rtlCol="0" anchor="ctr"/>
          <a:lstStyle/>
          <a:p>
            <a:pPr lvl="0" algn="just"/>
            <a:r>
              <a:rPr lang="zh-CN" altLang="en-US" dirty="0">
                <a:solidFill>
                  <a:schemeClr val="tx1">
                    <a:lumMod val="95000"/>
                    <a:lumOff val="5000"/>
                  </a:schemeClr>
                </a:solidFill>
              </a:rPr>
              <a:t>同年，最终消费支出同比达到</a:t>
            </a:r>
            <a:r>
              <a:rPr lang="en-US" altLang="zh-CN" dirty="0">
                <a:solidFill>
                  <a:schemeClr val="tx1">
                    <a:lumMod val="95000"/>
                    <a:lumOff val="5000"/>
                  </a:schemeClr>
                </a:solidFill>
              </a:rPr>
              <a:t>19%</a:t>
            </a:r>
            <a:r>
              <a:rPr lang="zh-CN" altLang="en-US" dirty="0">
                <a:solidFill>
                  <a:schemeClr val="tx1">
                    <a:lumMod val="95000"/>
                    <a:lumOff val="5000"/>
                  </a:schemeClr>
                </a:solidFill>
              </a:rPr>
              <a:t>，为</a:t>
            </a:r>
            <a:r>
              <a:rPr lang="en-US" altLang="zh-CN" dirty="0">
                <a:solidFill>
                  <a:schemeClr val="tx1">
                    <a:lumMod val="95000"/>
                    <a:lumOff val="5000"/>
                  </a:schemeClr>
                </a:solidFill>
              </a:rPr>
              <a:t>2000</a:t>
            </a:r>
            <a:r>
              <a:rPr lang="zh-CN" altLang="en-US" dirty="0">
                <a:solidFill>
                  <a:schemeClr val="tx1">
                    <a:lumMod val="95000"/>
                    <a:lumOff val="5000"/>
                  </a:schemeClr>
                </a:solidFill>
              </a:rPr>
              <a:t>年以来增速最快。在</a:t>
            </a:r>
            <a:r>
              <a:rPr lang="en-US" altLang="zh-CN" dirty="0">
                <a:solidFill>
                  <a:schemeClr val="tx1">
                    <a:lumMod val="95000"/>
                    <a:lumOff val="5000"/>
                  </a:schemeClr>
                </a:solidFill>
              </a:rPr>
              <a:t>2011</a:t>
            </a:r>
            <a:r>
              <a:rPr lang="zh-CN" altLang="en-US" dirty="0">
                <a:solidFill>
                  <a:schemeClr val="tx1">
                    <a:lumMod val="95000"/>
                    <a:lumOff val="5000"/>
                  </a:schemeClr>
                </a:solidFill>
              </a:rPr>
              <a:t>年的税改，提升个税起征点和调整较低收入档次的税率</a:t>
            </a:r>
            <a:endParaRPr lang="zh-CN" altLang="en-US" kern="0" dirty="0">
              <a:solidFill>
                <a:schemeClr val="tx1">
                  <a:lumMod val="95000"/>
                  <a:lumOff val="5000"/>
                </a:schemeClr>
              </a:solidFill>
              <a:ea typeface="微软雅黑" panose="020B0503020204020204" charset="-122"/>
            </a:endParaRPr>
          </a:p>
        </p:txBody>
      </p:sp>
      <p:sp>
        <p:nvSpPr>
          <p:cNvPr id="18" name="任意多边形 17"/>
          <p:cNvSpPr/>
          <p:nvPr/>
        </p:nvSpPr>
        <p:spPr>
          <a:xfrm rot="18900000" flipH="1">
            <a:off x="1613268" y="6022953"/>
            <a:ext cx="224000" cy="22400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C0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9" name="组合 18"/>
          <p:cNvGrpSpPr/>
          <p:nvPr/>
        </p:nvGrpSpPr>
        <p:grpSpPr>
          <a:xfrm>
            <a:off x="977220" y="5789082"/>
            <a:ext cx="676483" cy="676480"/>
            <a:chOff x="5613944" y="2348233"/>
            <a:chExt cx="920788" cy="920788"/>
          </a:xfrm>
          <a:solidFill>
            <a:srgbClr val="C00000"/>
          </a:solidFill>
        </p:grpSpPr>
        <p:sp>
          <p:nvSpPr>
            <p:cNvPr id="20" name="椭圆 1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schemeClr val="bg1"/>
                    </a:gs>
                    <a:gs pos="0">
                      <a:schemeClr val="bg1">
                        <a:lumMod val="95000"/>
                      </a:schemeClr>
                    </a:gs>
                  </a:gsLst>
                  <a:path path="circle">
                    <a:fillToRect l="100000" b="100000"/>
                  </a:path>
                </a:gradFill>
                <a:effectLst/>
                <a:uLnTx/>
                <a:uFillTx/>
                <a:latin typeface="Calibri" panose="020F0502020204030204"/>
                <a:ea typeface="宋体" panose="02010600030101010101" pitchFamily="2" charset="-122"/>
                <a:cs typeface="+mn-cs"/>
              </a:endParaRPr>
            </a:p>
          </p:txBody>
        </p:sp>
        <p:sp>
          <p:nvSpPr>
            <p:cNvPr id="21" name="TextBox 20"/>
            <p:cNvSpPr txBox="1"/>
            <p:nvPr/>
          </p:nvSpPr>
          <p:spPr>
            <a:xfrm>
              <a:off x="5835419" y="2470132"/>
              <a:ext cx="477839" cy="670287"/>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rPr>
                <a:t>03</a:t>
              </a:r>
              <a:endParaRPr kumimoji="0" lang="zh-CN" altLang="en-US" sz="3200" i="0" u="none" strike="noStrike" kern="0" cap="none" spc="0" normalizeH="0" baseline="0" noProof="0" dirty="0">
                <a:ln>
                  <a:noFill/>
                </a:ln>
                <a:gradFill>
                  <a:gsLst>
                    <a:gs pos="100000">
                      <a:schemeClr val="bg1"/>
                    </a:gs>
                    <a:gs pos="0">
                      <a:schemeClr val="bg1">
                        <a:lumMod val="95000"/>
                      </a:schemeClr>
                    </a:gs>
                  </a:gsLst>
                  <a:path path="circle">
                    <a:fillToRect l="100000" b="100000"/>
                  </a:path>
                </a:gradFill>
                <a:effectLst/>
                <a:uLnTx/>
                <a:uFillTx/>
                <a:latin typeface="Agency FB" panose="020B0503020202020204" pitchFamily="34" charset="0"/>
                <a:ea typeface="微软雅黑" panose="020B0503020204020204" charset="-122"/>
              </a:endParaRPr>
            </a:p>
          </p:txBody>
        </p:sp>
      </p:grpSp>
      <p:sp>
        <p:nvSpPr>
          <p:cNvPr id="22" name="圆角矩形 21"/>
          <p:cNvSpPr/>
          <p:nvPr/>
        </p:nvSpPr>
        <p:spPr>
          <a:xfrm>
            <a:off x="1931358" y="5817299"/>
            <a:ext cx="9330810" cy="635307"/>
          </a:xfrm>
          <a:prstGeom prst="roundRect">
            <a:avLst>
              <a:gd name="adj" fmla="val 50000"/>
            </a:avLst>
          </a:prstGeom>
          <a:noFill/>
          <a:ln w="12700" cap="flat" cmpd="sng" algn="ctr">
            <a:solidFill>
              <a:srgbClr val="C00000"/>
            </a:solidFill>
            <a:prstDash val="solid"/>
          </a:ln>
          <a:effectLst/>
        </p:spPr>
        <p:txBody>
          <a:bodyPr rtlCol="0" anchor="ctr"/>
          <a:lstStyle/>
          <a:p>
            <a:pPr lvl="0" algn="just"/>
            <a:r>
              <a:rPr lang="zh-CN" altLang="en-US" dirty="0">
                <a:solidFill>
                  <a:schemeClr val="tx1">
                    <a:lumMod val="95000"/>
                    <a:lumOff val="5000"/>
                  </a:schemeClr>
                </a:solidFill>
              </a:rPr>
              <a:t>最终消费支出同比迅速上升，城镇居民人均可支配收入也保持较快增速。不管是从支出端还是收入端，个税改革促进了收入的提高和消费的增长。</a:t>
            </a:r>
            <a:endParaRPr lang="zh-CN" altLang="en-US" kern="0" dirty="0">
              <a:solidFill>
                <a:schemeClr val="tx1">
                  <a:lumMod val="95000"/>
                  <a:lumOff val="5000"/>
                </a:schemeClr>
              </a:solidFill>
              <a:ea typeface="微软雅黑" panose="020B0503020204020204" charset="-122"/>
            </a:endParaRPr>
          </a:p>
        </p:txBody>
      </p:sp>
      <p:pic>
        <p:nvPicPr>
          <p:cNvPr id="2" name="图片 1" descr="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4195" y="1511935"/>
            <a:ext cx="2338070" cy="1638935"/>
          </a:xfrm>
          <a:prstGeom prst="rect">
            <a:avLst/>
          </a:prstGeom>
        </p:spPr>
      </p:pic>
      <p:sp>
        <p:nvSpPr>
          <p:cNvPr id="23" name="等腰三角形 22">
            <a:extLst>
              <a:ext uri="{FF2B5EF4-FFF2-40B4-BE49-F238E27FC236}">
                <a16:creationId xmlns:a16="http://schemas.microsoft.com/office/drawing/2014/main" id="{419D889B-0442-48C9-942C-4DA3AA16E18E}"/>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24" name="文本框 23">
            <a:extLst>
              <a:ext uri="{FF2B5EF4-FFF2-40B4-BE49-F238E27FC236}">
                <a16:creationId xmlns:a16="http://schemas.microsoft.com/office/drawing/2014/main" id="{3829E006-FF4F-438E-AA8A-0751A1D00AC4}"/>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25" name="等腰三角形 24">
            <a:extLst>
              <a:ext uri="{FF2B5EF4-FFF2-40B4-BE49-F238E27FC236}">
                <a16:creationId xmlns:a16="http://schemas.microsoft.com/office/drawing/2014/main" id="{08F6D167-9E50-42FA-A51A-52B6B9C13BC9}"/>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495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par>
                          <p:cTn id="26" fill="hold">
                            <p:stCondLst>
                              <p:cond delay="695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7950"/>
                            </p:stCondLst>
                            <p:childTnLst>
                              <p:par>
                                <p:cTn id="33" presetID="53" presetClass="entr" presetSubtype="52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childTnLst>
                          </p:cTn>
                        </p:par>
                        <p:par>
                          <p:cTn id="40" fill="hold">
                            <p:stCondLst>
                              <p:cond delay="8450"/>
                            </p:stCondLst>
                            <p:childTnLst>
                              <p:par>
                                <p:cTn id="41" presetID="1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ppt_x</p:attrName>
                                        </p:attrNameLst>
                                      </p:cBhvr>
                                      <p:tavLst>
                                        <p:tav tm="0">
                                          <p:val>
                                            <p:strVal val="#ppt_x-#ppt_w*1.125000"/>
                                          </p:val>
                                        </p:tav>
                                        <p:tav tm="100000">
                                          <p:val>
                                            <p:strVal val="#ppt_x"/>
                                          </p:val>
                                        </p:tav>
                                      </p:tavLst>
                                    </p:anim>
                                    <p:animEffect transition="in" filter="wipe(right)">
                                      <p:cBhvr>
                                        <p:cTn id="44" dur="500"/>
                                        <p:tgtEl>
                                          <p:spTgt spid="8"/>
                                        </p:tgtEl>
                                      </p:cBhvr>
                                    </p:animEffect>
                                  </p:childTnLst>
                                </p:cTn>
                              </p:par>
                            </p:childTnLst>
                          </p:cTn>
                        </p:par>
                        <p:par>
                          <p:cTn id="45" fill="hold">
                            <p:stCondLst>
                              <p:cond delay="8950"/>
                            </p:stCondLst>
                            <p:childTnLst>
                              <p:par>
                                <p:cTn id="46" presetID="2" presetClass="entr" presetSubtype="2" decel="10000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1000" fill="hold"/>
                                        <p:tgtEl>
                                          <p:spTgt spid="12"/>
                                        </p:tgtEl>
                                        <p:attrNameLst>
                                          <p:attrName>ppt_x</p:attrName>
                                        </p:attrNameLst>
                                      </p:cBhvr>
                                      <p:tavLst>
                                        <p:tav tm="0">
                                          <p:val>
                                            <p:strVal val="1+#ppt_w/2"/>
                                          </p:val>
                                        </p:tav>
                                        <p:tav tm="100000">
                                          <p:val>
                                            <p:strVal val="#ppt_x"/>
                                          </p:val>
                                        </p:tav>
                                      </p:tavLst>
                                    </p:anim>
                                    <p:anim calcmode="lin" valueType="num">
                                      <p:cBhvr additive="base">
                                        <p:cTn id="49" dur="1000" fill="hold"/>
                                        <p:tgtEl>
                                          <p:spTgt spid="12"/>
                                        </p:tgtEl>
                                        <p:attrNameLst>
                                          <p:attrName>ppt_y</p:attrName>
                                        </p:attrNameLst>
                                      </p:cBhvr>
                                      <p:tavLst>
                                        <p:tav tm="0">
                                          <p:val>
                                            <p:strVal val="#ppt_y"/>
                                          </p:val>
                                        </p:tav>
                                        <p:tav tm="100000">
                                          <p:val>
                                            <p:strVal val="#ppt_y"/>
                                          </p:val>
                                        </p:tav>
                                      </p:tavLst>
                                    </p:anim>
                                  </p:childTnLst>
                                </p:cTn>
                              </p:par>
                            </p:childTnLst>
                          </p:cTn>
                        </p:par>
                        <p:par>
                          <p:cTn id="50" fill="hold">
                            <p:stCondLst>
                              <p:cond delay="9950"/>
                            </p:stCondLst>
                            <p:childTnLst>
                              <p:par>
                                <p:cTn id="51" presetID="53" presetClass="entr" presetSubtype="52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fltVal val="0.5"/>
                                          </p:val>
                                        </p:tav>
                                        <p:tav tm="100000">
                                          <p:val>
                                            <p:strVal val="#ppt_x"/>
                                          </p:val>
                                        </p:tav>
                                      </p:tavLst>
                                    </p:anim>
                                    <p:anim calcmode="lin" valueType="num">
                                      <p:cBhvr>
                                        <p:cTn id="57" dur="500" fill="hold"/>
                                        <p:tgtEl>
                                          <p:spTgt spid="14"/>
                                        </p:tgtEl>
                                        <p:attrNameLst>
                                          <p:attrName>ppt_y</p:attrName>
                                        </p:attrNameLst>
                                      </p:cBhvr>
                                      <p:tavLst>
                                        <p:tav tm="0">
                                          <p:val>
                                            <p:fltVal val="0.5"/>
                                          </p:val>
                                        </p:tav>
                                        <p:tav tm="100000">
                                          <p:val>
                                            <p:strVal val="#ppt_y"/>
                                          </p:val>
                                        </p:tav>
                                      </p:tavLst>
                                    </p:anim>
                                  </p:childTnLst>
                                </p:cTn>
                              </p:par>
                            </p:childTnLst>
                          </p:cTn>
                        </p:par>
                        <p:par>
                          <p:cTn id="58" fill="hold">
                            <p:stCondLst>
                              <p:cond delay="10450"/>
                            </p:stCondLst>
                            <p:childTnLst>
                              <p:par>
                                <p:cTn id="59" presetID="12" presetClass="entr" presetSubtype="8"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right)">
                                      <p:cBhvr>
                                        <p:cTn id="62" dur="500"/>
                                        <p:tgtEl>
                                          <p:spTgt spid="13"/>
                                        </p:tgtEl>
                                      </p:cBhvr>
                                    </p:animEffect>
                                  </p:childTnLst>
                                </p:cTn>
                              </p:par>
                            </p:childTnLst>
                          </p:cTn>
                        </p:par>
                        <p:par>
                          <p:cTn id="63" fill="hold">
                            <p:stCondLst>
                              <p:cond delay="10950"/>
                            </p:stCondLst>
                            <p:childTnLst>
                              <p:par>
                                <p:cTn id="64" presetID="2" presetClass="entr" presetSubtype="2" decel="10000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1000" fill="hold"/>
                                        <p:tgtEl>
                                          <p:spTgt spid="17"/>
                                        </p:tgtEl>
                                        <p:attrNameLst>
                                          <p:attrName>ppt_x</p:attrName>
                                        </p:attrNameLst>
                                      </p:cBhvr>
                                      <p:tavLst>
                                        <p:tav tm="0">
                                          <p:val>
                                            <p:strVal val="1+#ppt_w/2"/>
                                          </p:val>
                                        </p:tav>
                                        <p:tav tm="100000">
                                          <p:val>
                                            <p:strVal val="#ppt_x"/>
                                          </p:val>
                                        </p:tav>
                                      </p:tavLst>
                                    </p:anim>
                                    <p:anim calcmode="lin" valueType="num">
                                      <p:cBhvr additive="base">
                                        <p:cTn id="67" dur="10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11950"/>
                            </p:stCondLst>
                            <p:childTnLst>
                              <p:par>
                                <p:cTn id="69" presetID="53" presetClass="entr" presetSubtype="528"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fltVal val="0.5"/>
                                          </p:val>
                                        </p:tav>
                                        <p:tav tm="100000">
                                          <p:val>
                                            <p:strVal val="#ppt_x"/>
                                          </p:val>
                                        </p:tav>
                                      </p:tavLst>
                                    </p:anim>
                                    <p:anim calcmode="lin" valueType="num">
                                      <p:cBhvr>
                                        <p:cTn id="75" dur="500" fill="hold"/>
                                        <p:tgtEl>
                                          <p:spTgt spid="19"/>
                                        </p:tgtEl>
                                        <p:attrNameLst>
                                          <p:attrName>ppt_y</p:attrName>
                                        </p:attrNameLst>
                                      </p:cBhvr>
                                      <p:tavLst>
                                        <p:tav tm="0">
                                          <p:val>
                                            <p:fltVal val="0.5"/>
                                          </p:val>
                                        </p:tav>
                                        <p:tav tm="100000">
                                          <p:val>
                                            <p:strVal val="#ppt_y"/>
                                          </p:val>
                                        </p:tav>
                                      </p:tavLst>
                                    </p:anim>
                                  </p:childTnLst>
                                </p:cTn>
                              </p:par>
                            </p:childTnLst>
                          </p:cTn>
                        </p:par>
                        <p:par>
                          <p:cTn id="76" fill="hold">
                            <p:stCondLst>
                              <p:cond delay="12450"/>
                            </p:stCondLst>
                            <p:childTnLst>
                              <p:par>
                                <p:cTn id="77" presetID="1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ppt_x</p:attrName>
                                        </p:attrNameLst>
                                      </p:cBhvr>
                                      <p:tavLst>
                                        <p:tav tm="0">
                                          <p:val>
                                            <p:strVal val="#ppt_x-#ppt_w*1.125000"/>
                                          </p:val>
                                        </p:tav>
                                        <p:tav tm="100000">
                                          <p:val>
                                            <p:strVal val="#ppt_x"/>
                                          </p:val>
                                        </p:tav>
                                      </p:tavLst>
                                    </p:anim>
                                    <p:animEffect transition="in" filter="wipe(right)">
                                      <p:cBhvr>
                                        <p:cTn id="80" dur="500"/>
                                        <p:tgtEl>
                                          <p:spTgt spid="18"/>
                                        </p:tgtEl>
                                      </p:cBhvr>
                                    </p:animEffect>
                                  </p:childTnLst>
                                </p:cTn>
                              </p:par>
                            </p:childTnLst>
                          </p:cTn>
                        </p:par>
                        <p:par>
                          <p:cTn id="81" fill="hold">
                            <p:stCondLst>
                              <p:cond delay="12950"/>
                            </p:stCondLst>
                            <p:childTnLst>
                              <p:par>
                                <p:cTn id="82" presetID="2" presetClass="entr" presetSubtype="2" decel="10000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1000" fill="hold"/>
                                        <p:tgtEl>
                                          <p:spTgt spid="22"/>
                                        </p:tgtEl>
                                        <p:attrNameLst>
                                          <p:attrName>ppt_x</p:attrName>
                                        </p:attrNameLst>
                                      </p:cBhvr>
                                      <p:tavLst>
                                        <p:tav tm="0">
                                          <p:val>
                                            <p:strVal val="1+#ppt_w/2"/>
                                          </p:val>
                                        </p:tav>
                                        <p:tav tm="100000">
                                          <p:val>
                                            <p:strVal val="#ppt_x"/>
                                          </p:val>
                                        </p:tav>
                                      </p:tavLst>
                                    </p:anim>
                                    <p:anim calcmode="lin" valueType="num">
                                      <p:cBhvr additive="base">
                                        <p:cTn id="85" dur="1000" fill="hold"/>
                                        <p:tgtEl>
                                          <p:spTgt spid="22"/>
                                        </p:tgtEl>
                                        <p:attrNameLst>
                                          <p:attrName>ppt_y</p:attrName>
                                        </p:attrNameLst>
                                      </p:cBhvr>
                                      <p:tavLst>
                                        <p:tav tm="0">
                                          <p:val>
                                            <p:strVal val="#ppt_y"/>
                                          </p:val>
                                        </p:tav>
                                        <p:tav tm="100000">
                                          <p:val>
                                            <p:strVal val="#ppt_y"/>
                                          </p:val>
                                        </p:tav>
                                      </p:tavLst>
                                    </p:anim>
                                  </p:childTnLst>
                                </p:cTn>
                              </p:par>
                            </p:childTnLst>
                          </p:cTn>
                        </p:par>
                        <p:par>
                          <p:cTn id="86" fill="hold">
                            <p:stCondLst>
                              <p:cond delay="1395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0-#ppt_w/2"/>
                                          </p:val>
                                        </p:tav>
                                        <p:tav tm="100000">
                                          <p:val>
                                            <p:strVal val="#ppt_x"/>
                                          </p:val>
                                        </p:tav>
                                      </p:tavLst>
                                    </p:anim>
                                    <p:anim calcmode="lin" valueType="num">
                                      <p:cBhvr additive="base">
                                        <p:cTn id="95" dur="500" fill="hold"/>
                                        <p:tgtEl>
                                          <p:spTgt spid="23"/>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fill="hold"/>
                                        <p:tgtEl>
                                          <p:spTgt spid="25"/>
                                        </p:tgtEl>
                                        <p:attrNameLst>
                                          <p:attrName>ppt_x</p:attrName>
                                        </p:attrNameLst>
                                      </p:cBhvr>
                                      <p:tavLst>
                                        <p:tav tm="0">
                                          <p:val>
                                            <p:strVal val="0-#ppt_w/2"/>
                                          </p:val>
                                        </p:tav>
                                        <p:tav tm="100000">
                                          <p:val>
                                            <p:strVal val="#ppt_x"/>
                                          </p:val>
                                        </p:tav>
                                      </p:tavLst>
                                    </p:anim>
                                    <p:anim calcmode="lin" valueType="num">
                                      <p:cBhvr additive="base">
                                        <p:cTn id="9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2" grpId="0" animBg="1"/>
      <p:bldP spid="13" grpId="0" animBg="1"/>
      <p:bldP spid="17" grpId="0" animBg="1"/>
      <p:bldP spid="18" grpId="0" animBg="1"/>
      <p:bldP spid="22" grpId="0" animBg="1"/>
      <p:bldP spid="23" grpId="0" bldLvl="0" animBg="1"/>
      <p:bldP spid="24" grpId="0"/>
      <p:bldP spid="2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文本框 38">
            <a:hlinkClick r:id="" action="ppaction://hlinkshowjump?jump=nextslide"/>
            <a:extLst>
              <a:ext uri="{FF2B5EF4-FFF2-40B4-BE49-F238E27FC236}">
                <a16:creationId xmlns:a16="http://schemas.microsoft.com/office/drawing/2014/main" id="{F058EFB7-B308-46ED-9A4B-DCFB7827ABDF}"/>
              </a:ext>
            </a:extLst>
          </p:cNvPr>
          <p:cNvSpPr txBox="1">
            <a:spLocks noChangeArrowheads="1"/>
          </p:cNvSpPr>
          <p:nvPr>
            <p:custDataLst>
              <p:tags r:id="rId1"/>
            </p:custDataLst>
          </p:nvPr>
        </p:nvSpPr>
        <p:spPr bwMode="auto">
          <a:xfrm>
            <a:off x="1962150" y="2783205"/>
            <a:ext cx="8267700" cy="830997"/>
          </a:xfrm>
          <a:prstGeom prst="roundRect">
            <a:avLst>
              <a:gd name="adj" fmla="val 0"/>
            </a:avLst>
          </a:prstGeom>
          <a:noFill/>
          <a:ln w="2222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r>
              <a:rPr lang="zh-CN" altLang="en-US" sz="4800" b="1" dirty="0">
                <a:ln w="19050">
                  <a:noFill/>
                </a:ln>
                <a:solidFill>
                  <a:srgbClr val="FFFFFF"/>
                </a:solidFill>
                <a:latin typeface="思源黑体 Bold" panose="020B0800000000000000" pitchFamily="34" charset="-122"/>
                <a:ea typeface="思源黑体 Bold" panose="020B0800000000000000" pitchFamily="34" charset="-122"/>
              </a:rPr>
              <a:t>新个税法五大亮点</a:t>
            </a:r>
          </a:p>
        </p:txBody>
      </p:sp>
      <p:grpSp>
        <p:nvGrpSpPr>
          <p:cNvPr id="24" name="PA-组合 6">
            <a:extLst>
              <a:ext uri="{FF2B5EF4-FFF2-40B4-BE49-F238E27FC236}">
                <a16:creationId xmlns:a16="http://schemas.microsoft.com/office/drawing/2014/main" id="{1017A47F-8D57-4522-B701-F42063682BA1}"/>
              </a:ext>
            </a:extLst>
          </p:cNvPr>
          <p:cNvGrpSpPr/>
          <p:nvPr>
            <p:custDataLst>
              <p:tags r:id="rId2"/>
            </p:custDataLst>
          </p:nvPr>
        </p:nvGrpSpPr>
        <p:grpSpPr>
          <a:xfrm>
            <a:off x="5256189" y="1487722"/>
            <a:ext cx="1679620" cy="1295483"/>
            <a:chOff x="3385106" y="987346"/>
            <a:chExt cx="1258902" cy="972000"/>
          </a:xfrm>
        </p:grpSpPr>
        <p:sp>
          <p:nvSpPr>
            <p:cNvPr id="25" name="PA-椭圆 7">
              <a:extLst>
                <a:ext uri="{FF2B5EF4-FFF2-40B4-BE49-F238E27FC236}">
                  <a16:creationId xmlns:a16="http://schemas.microsoft.com/office/drawing/2014/main" id="{48E35229-D2D7-4665-831F-3FD9758B249C}"/>
                </a:ext>
              </a:extLst>
            </p:cNvPr>
            <p:cNvSpPr/>
            <p:nvPr>
              <p:custDataLst>
                <p:tags r:id="rId3"/>
              </p:custDataLst>
            </p:nvPr>
          </p:nvSpPr>
          <p:spPr>
            <a:xfrm>
              <a:off x="3528557" y="987346"/>
              <a:ext cx="972000" cy="972000"/>
            </a:xfrm>
            <a:prstGeom prst="ellipse">
              <a:avLst/>
            </a:prstGeom>
            <a:solidFill>
              <a:srgbClr val="FFFFFF">
                <a:alpha val="50000"/>
              </a:srgbClr>
            </a:solidFill>
            <a:ln w="25400">
              <a:noFill/>
            </a:ln>
          </p:spPr>
          <p:txBody>
            <a:bodyPr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sp>
          <p:nvSpPr>
            <p:cNvPr id="26" name="PA-椭圆 19">
              <a:extLst>
                <a:ext uri="{FF2B5EF4-FFF2-40B4-BE49-F238E27FC236}">
                  <a16:creationId xmlns:a16="http://schemas.microsoft.com/office/drawing/2014/main" id="{42DE43CD-F517-4B2F-A67D-8BE4EFE768EB}"/>
                </a:ext>
              </a:extLst>
            </p:cNvPr>
            <p:cNvSpPr/>
            <p:nvPr>
              <p:custDataLst>
                <p:tags r:id="rId4"/>
              </p:custDataLst>
            </p:nvPr>
          </p:nvSpPr>
          <p:spPr>
            <a:xfrm>
              <a:off x="3618557" y="1077574"/>
              <a:ext cx="792000" cy="792000"/>
            </a:xfrm>
            <a:prstGeom prst="ellipse">
              <a:avLst/>
            </a:prstGeom>
            <a:gradFill flip="none" rotWithShape="1">
              <a:gsLst>
                <a:gs pos="90000">
                  <a:srgbClr val="F55050"/>
                </a:gs>
                <a:gs pos="30000">
                  <a:srgbClr val="B80006"/>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等线"/>
                <a:ea typeface="等线" panose="02010600030101010101" pitchFamily="2" charset="-122"/>
              </a:endParaRPr>
            </a:p>
          </p:txBody>
        </p:sp>
        <p:sp>
          <p:nvSpPr>
            <p:cNvPr id="27" name="PA-文本框 14">
              <a:extLst>
                <a:ext uri="{FF2B5EF4-FFF2-40B4-BE49-F238E27FC236}">
                  <a16:creationId xmlns:a16="http://schemas.microsoft.com/office/drawing/2014/main" id="{A193DB2A-56A0-47F3-A402-C206066E0B4A}"/>
                </a:ext>
              </a:extLst>
            </p:cNvPr>
            <p:cNvSpPr txBox="1"/>
            <p:nvPr>
              <p:custDataLst>
                <p:tags r:id="rId5"/>
              </p:custDataLst>
            </p:nvPr>
          </p:nvSpPr>
          <p:spPr>
            <a:xfrm>
              <a:off x="3385106" y="1148980"/>
              <a:ext cx="1258902" cy="647482"/>
            </a:xfrm>
            <a:prstGeom prst="rect">
              <a:avLst/>
            </a:prstGeom>
            <a:noFill/>
            <a:ln w="9525">
              <a:noFill/>
            </a:ln>
          </p:spPr>
          <p:txBody>
            <a:bodyPr wrap="square" lIns="125695" tIns="62847" rIns="125695" bIns="62847" anchor="t">
              <a:spAutoFit/>
            </a:bodyPr>
            <a:lstStyle/>
            <a:p>
              <a:pPr marL="0" marR="0" lvl="0" indent="0" algn="ctr" defTabSz="12192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rPr>
                <a:t>03</a:t>
              </a:r>
              <a:endParaRPr kumimoji="0" lang="zh-CN" altLang="en-US"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grpSp>
    </p:spTree>
    <p:extLst>
      <p:ext uri="{BB962C8B-B14F-4D97-AF65-F5344CB8AC3E}">
        <p14:creationId xmlns:p14="http://schemas.microsoft.com/office/powerpoint/2010/main" val="12885189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24"/>
                                        </p:tgtEl>
                                        <p:attrNameLst>
                                          <p:attrName>ppt_w</p:attrName>
                                        </p:attrNameLst>
                                      </p:cBhvr>
                                      <p:tavLst>
                                        <p:tav tm="0" fmla="#ppt_w-#ppt_w*cos(4*pi*$)*(1-$)^2">
                                          <p:val>
                                            <p:strVal val="0"/>
                                          </p:val>
                                        </p:tav>
                                        <p:tav tm="100000">
                                          <p:val>
                                            <p:strVal val="1"/>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2/3*#ppt_w"/>
                                          </p:val>
                                        </p:tav>
                                        <p:tav tm="100000">
                                          <p:val>
                                            <p:strVal val="#ppt_w"/>
                                          </p:val>
                                        </p:tav>
                                      </p:tavLst>
                                    </p:anim>
                                    <p:anim calcmode="lin" valueType="num">
                                      <p:cBhvr>
                                        <p:cTn id="12"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125320" y="1467429"/>
            <a:ext cx="9941360" cy="1443990"/>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04" tIns="45702" rIns="91404" bIns="45702" numCol="1" rtlCol="0" anchor="t" anchorCtr="0" compatLnSpc="1"/>
          <a:lstStyle/>
          <a:p>
            <a:pPr defTabSz="913765" fontAlgn="base">
              <a:spcBef>
                <a:spcPct val="0"/>
              </a:spcBef>
              <a:spcAft>
                <a:spcPct val="0"/>
              </a:spcAft>
              <a:defRPr/>
            </a:pPr>
            <a:endParaRPr lang="zh-CN" altLang="en-US" sz="1800" kern="0">
              <a:solidFill>
                <a:srgbClr val="BC0000"/>
              </a:solidFill>
              <a:latin typeface="+mj-ea"/>
              <a:ea typeface="+mj-ea"/>
            </a:endParaRPr>
          </a:p>
        </p:txBody>
      </p:sp>
      <p:sp>
        <p:nvSpPr>
          <p:cNvPr id="5" name="标题 1"/>
          <p:cNvSpPr txBox="1"/>
          <p:nvPr/>
        </p:nvSpPr>
        <p:spPr>
          <a:xfrm>
            <a:off x="3232250" y="1633164"/>
            <a:ext cx="7444740" cy="86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600" b="1" kern="0" dirty="0">
                <a:solidFill>
                  <a:srgbClr val="C00000"/>
                </a:solidFill>
                <a:latin typeface="Arial" panose="020B0604020202020204" pitchFamily="34" charset="0"/>
                <a:sym typeface="Arial" panose="020B0604020202020204" pitchFamily="34" charset="0"/>
              </a:rPr>
              <a:t>工资薪金、劳务报酬、稿酬和特许权使用费等四项劳动性所得首次实行综合征税</a:t>
            </a:r>
          </a:p>
        </p:txBody>
      </p:sp>
      <p:sp>
        <p:nvSpPr>
          <p:cNvPr id="9" name="矩形 8"/>
          <p:cNvSpPr/>
          <p:nvPr/>
        </p:nvSpPr>
        <p:spPr>
          <a:xfrm>
            <a:off x="3613452" y="3200183"/>
            <a:ext cx="7453228" cy="3061145"/>
          </a:xfrm>
          <a:prstGeom prst="rect">
            <a:avLst/>
          </a:prstGeom>
          <a:noFill/>
          <a:ln w="19050" cap="flat" cmpd="sng" algn="ctr">
            <a:solidFill>
              <a:srgbClr val="C00000"/>
            </a:solidFill>
            <a:prstDash val="sysDot"/>
          </a:ln>
          <a:effectLst/>
        </p:spPr>
        <p:txBody>
          <a:bodyPr rtlCol="0" anchor="ctr"/>
          <a:lstStyle/>
          <a:p>
            <a:pPr algn="ctr" defTabSz="913765">
              <a:defRPr/>
            </a:pPr>
            <a:endParaRPr lang="zh-CN" altLang="en-US" sz="4000" b="1" kern="0">
              <a:solidFill>
                <a:srgbClr val="FFFDFB"/>
              </a:solidFill>
              <a:latin typeface="Arial" panose="020B0604020202020204"/>
              <a:ea typeface="微软雅黑" panose="020B0503020204020204" charset="-122"/>
            </a:endParaRPr>
          </a:p>
        </p:txBody>
      </p:sp>
      <p:sp>
        <p:nvSpPr>
          <p:cNvPr id="10" name="矩形 9"/>
          <p:cNvSpPr/>
          <p:nvPr/>
        </p:nvSpPr>
        <p:spPr>
          <a:xfrm>
            <a:off x="3753873" y="3245629"/>
            <a:ext cx="7176303" cy="2884829"/>
          </a:xfrm>
          <a:prstGeom prst="rect">
            <a:avLst/>
          </a:prstGeom>
          <a:noFill/>
        </p:spPr>
        <p:txBody>
          <a:bodyPr wrap="square">
            <a:spAutoFit/>
          </a:bodyPr>
          <a:lstStyle/>
          <a:p>
            <a:pPr algn="just">
              <a:lnSpc>
                <a:spcPct val="140000"/>
              </a:lnSpc>
              <a:defRPr/>
            </a:pPr>
            <a:r>
              <a:rPr lang="zh-CN" altLang="en-US" sz="2200" kern="0" dirty="0">
                <a:solidFill>
                  <a:prstClr val="black">
                    <a:lumMod val="95000"/>
                    <a:lumOff val="5000"/>
                  </a:prstClr>
                </a:solidFill>
                <a:latin typeface="微软雅黑" panose="020B0503020204020204" charset="-122"/>
                <a:ea typeface="微软雅黑" panose="020B0503020204020204" charset="-122"/>
                <a:cs typeface="+mn-ea"/>
                <a:sym typeface="+mn-lt"/>
              </a:rPr>
              <a:t>对工资薪金、劳务报酬、稿酬和特许权使用费等四项劳动性所得实行综合征税，也就是说以上四项劳动所得，在计算个人所得税的时候，不仅仅要计算起征点，税率；还要考虑是否具有专项扣除等其他可抵扣税费。目前暂时还未公布年终奖的具体计算方式，因此仍沿用国家税务总局关于全年一次性奖金征收个人所得税方法问题的通知。</a:t>
            </a:r>
            <a:endParaRPr lang="en-US" altLang="zh-CN" sz="2200" b="1" kern="0" dirty="0">
              <a:solidFill>
                <a:srgbClr val="E60000"/>
              </a:solidFill>
              <a:latin typeface="微软雅黑" panose="020B0503020204020204" charset="-122"/>
              <a:ea typeface="微软雅黑" panose="020B0503020204020204" charset="-122"/>
              <a:cs typeface="+mn-ea"/>
              <a:sym typeface="+mn-lt"/>
            </a:endParaRPr>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320" y="3200427"/>
            <a:ext cx="2213610" cy="3084830"/>
          </a:xfrm>
          <a:prstGeom prst="rect">
            <a:avLst/>
          </a:prstGeom>
        </p:spPr>
      </p:pic>
      <p:grpSp>
        <p:nvGrpSpPr>
          <p:cNvPr id="13" name="组合 12"/>
          <p:cNvGrpSpPr/>
          <p:nvPr/>
        </p:nvGrpSpPr>
        <p:grpSpPr>
          <a:xfrm>
            <a:off x="346175" y="913709"/>
            <a:ext cx="3242107" cy="2530907"/>
            <a:chOff x="11230" y="1502"/>
            <a:chExt cx="7501" cy="5855"/>
          </a:xfrm>
        </p:grpSpPr>
        <p:pic>
          <p:nvPicPr>
            <p:cNvPr id="12" name="图片 11" descr="dcdb51866c632d22e974df1ec94d5121"/>
            <p:cNvPicPr>
              <a:picLocks noChangeAspect="1"/>
            </p:cNvPicPr>
            <p:nvPr/>
          </p:nvPicPr>
          <p:blipFill>
            <a:blip r:embed="rId4"/>
            <a:stretch>
              <a:fillRect/>
            </a:stretch>
          </p:blipFill>
          <p:spPr>
            <a:xfrm>
              <a:off x="11230" y="1502"/>
              <a:ext cx="7501" cy="5855"/>
            </a:xfrm>
            <a:prstGeom prst="rect">
              <a:avLst/>
            </a:prstGeom>
          </p:spPr>
        </p:pic>
        <p:sp>
          <p:nvSpPr>
            <p:cNvPr id="49" name="TextBox 4"/>
            <p:cNvSpPr txBox="1"/>
            <p:nvPr/>
          </p:nvSpPr>
          <p:spPr>
            <a:xfrm>
              <a:off x="13997" y="2783"/>
              <a:ext cx="2972" cy="2773"/>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innerShdw blurRad="63500" dist="50800" dir="18900000">
                      <a:prstClr val="black">
                        <a:alpha val="30000"/>
                      </a:prstClr>
                    </a:innerShdw>
                  </a:effectLst>
                  <a:uLnTx/>
                  <a:uFillTx/>
                  <a:latin typeface="Impact" panose="020B0806030902050204" pitchFamily="34" charset="0"/>
                  <a:ea typeface="微软雅黑" panose="020B0503020204020204" charset="-122"/>
                  <a:cs typeface="+mn-cs"/>
                </a:rPr>
                <a:t>1</a:t>
              </a:r>
            </a:p>
          </p:txBody>
        </p:sp>
      </p:grpSp>
      <p:sp>
        <p:nvSpPr>
          <p:cNvPr id="14" name="等腰三角形 13">
            <a:extLst>
              <a:ext uri="{FF2B5EF4-FFF2-40B4-BE49-F238E27FC236}">
                <a16:creationId xmlns:a16="http://schemas.microsoft.com/office/drawing/2014/main" id="{B7D1AA4D-9D9D-4572-8CFE-FB1D6541F385}"/>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5" name="文本框 14">
            <a:extLst>
              <a:ext uri="{FF2B5EF4-FFF2-40B4-BE49-F238E27FC236}">
                <a16:creationId xmlns:a16="http://schemas.microsoft.com/office/drawing/2014/main" id="{3CB0C4E4-7438-4090-9BDD-077E5D7802AE}"/>
              </a:ext>
            </a:extLst>
          </p:cNvPr>
          <p:cNvSpPr txBox="1"/>
          <p:nvPr/>
        </p:nvSpPr>
        <p:spPr>
          <a:xfrm>
            <a:off x="4174488" y="180792"/>
            <a:ext cx="4098656" cy="553085"/>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新个税法五大亮点</a:t>
            </a:r>
          </a:p>
        </p:txBody>
      </p:sp>
      <p:sp>
        <p:nvSpPr>
          <p:cNvPr id="16" name="等腰三角形 15">
            <a:extLst>
              <a:ext uri="{FF2B5EF4-FFF2-40B4-BE49-F238E27FC236}">
                <a16:creationId xmlns:a16="http://schemas.microsoft.com/office/drawing/2014/main" id="{CC6C7F62-5078-40E8-9DDC-BD9BBF096625}"/>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bldLvl="0" animBg="1"/>
      <p:bldP spid="5" grpId="0"/>
      <p:bldP spid="9" grpId="0" bldLvl="0" animBg="1"/>
      <p:bldP spid="10" grpId="0"/>
      <p:bldP spid="14" grpId="0" bldLvl="0" animBg="1"/>
      <p:bldP spid="15" grpId="0"/>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607" y="1828565"/>
            <a:ext cx="3211713" cy="4452255"/>
          </a:xfrm>
          <a:prstGeom prst="rect">
            <a:avLst/>
          </a:prstGeom>
        </p:spPr>
      </p:pic>
      <p:sp>
        <p:nvSpPr>
          <p:cNvPr id="10" name="矩形 9"/>
          <p:cNvSpPr/>
          <p:nvPr/>
        </p:nvSpPr>
        <p:spPr>
          <a:xfrm>
            <a:off x="3930300" y="3169603"/>
            <a:ext cx="7453228" cy="3098182"/>
          </a:xfrm>
          <a:prstGeom prst="rect">
            <a:avLst/>
          </a:prstGeom>
          <a:noFill/>
          <a:ln w="19050" cap="flat" cmpd="sng" algn="ctr">
            <a:solidFill>
              <a:srgbClr val="C00000"/>
            </a:solidFill>
            <a:prstDash val="sysDot"/>
          </a:ln>
          <a:effectLst/>
        </p:spPr>
        <p:txBody>
          <a:bodyPr rtlCol="0" anchor="ctr"/>
          <a:lstStyle/>
          <a:p>
            <a:pPr marL="0" marR="0" lvl="0" indent="0" algn="ctr" defTabSz="913765"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endParaRPr>
          </a:p>
        </p:txBody>
      </p:sp>
      <p:sp>
        <p:nvSpPr>
          <p:cNvPr id="11" name="矩形 10"/>
          <p:cNvSpPr/>
          <p:nvPr/>
        </p:nvSpPr>
        <p:spPr>
          <a:xfrm>
            <a:off x="4070721" y="3145467"/>
            <a:ext cx="7176303" cy="3152723"/>
          </a:xfrm>
          <a:prstGeom prst="rect">
            <a:avLst/>
          </a:prstGeom>
          <a:noFill/>
        </p:spPr>
        <p:txBody>
          <a:bodyPr wrap="square">
            <a:spAutoFit/>
          </a:bodyPr>
          <a:lstStyle/>
          <a:p>
            <a:pPr algn="just">
              <a:lnSpc>
                <a:spcPct val="140000"/>
              </a:lnSpc>
              <a:defRPr/>
            </a:pP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现行税法判定居民</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非居民的标准为是否在中国境内居住满</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1</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年，此次个税改革重新明确了税收居民和非居民：居民个人：在中国境内有住所 </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 </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无住所但一个纳税年度在中国境内居住</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&gt;= 183</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天；非居民个人：在中国境内无住所又不居住</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 </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无住所且一个纳税年度在中国境内居住 </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&lt; 183</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天。因此，作为居民，我们可以按找年度来计算个税。这意味着，年收入在</a:t>
            </a:r>
            <a:r>
              <a:rPr lang="en-US" altLang="zh-CN" kern="0" dirty="0">
                <a:solidFill>
                  <a:prstClr val="black">
                    <a:lumMod val="95000"/>
                    <a:lumOff val="5000"/>
                  </a:prstClr>
                </a:solidFill>
                <a:latin typeface="微软雅黑" panose="020B0503020204020204" charset="-122"/>
                <a:ea typeface="微软雅黑" panose="020B0503020204020204" charset="-122"/>
                <a:cs typeface="+mn-ea"/>
                <a:sym typeface="+mn-lt"/>
              </a:rPr>
              <a:t>6</a:t>
            </a:r>
            <a:r>
              <a:rPr lang="zh-CN" altLang="en-US" kern="0" dirty="0">
                <a:solidFill>
                  <a:prstClr val="black">
                    <a:lumMod val="95000"/>
                    <a:lumOff val="5000"/>
                  </a:prstClr>
                </a:solidFill>
                <a:latin typeface="微软雅黑" panose="020B0503020204020204" charset="-122"/>
                <a:ea typeface="微软雅黑" panose="020B0503020204020204" charset="-122"/>
                <a:cs typeface="+mn-ea"/>
                <a:sym typeface="+mn-lt"/>
              </a:rPr>
              <a:t>万元以下的人，都可以不用缴纳个税。</a:t>
            </a:r>
          </a:p>
          <a:p>
            <a:pPr algn="just">
              <a:lnSpc>
                <a:spcPct val="140000"/>
              </a:lnSpc>
              <a:defRPr/>
            </a:pPr>
            <a:r>
              <a:rPr lang="zh-CN" altLang="en-US" b="1" kern="0" dirty="0">
                <a:solidFill>
                  <a:srgbClr val="FF0000"/>
                </a:solidFill>
                <a:latin typeface="微软雅黑" panose="020B0503020204020204" charset="-122"/>
                <a:ea typeface="微软雅黑" panose="020B0503020204020204" charset="-122"/>
                <a:cs typeface="+mn-ea"/>
                <a:sym typeface="+mn-lt"/>
              </a:rPr>
              <a:t>此次提高起征点，将较低收入人群也纳入了免征范围，降低了较低消费人群的个税负担。</a:t>
            </a:r>
            <a:endParaRPr lang="en-US" altLang="zh-CN" sz="1800" b="1" kern="0" dirty="0">
              <a:solidFill>
                <a:srgbClr val="FF0000"/>
              </a:solidFill>
              <a:latin typeface="微软雅黑" panose="020B0503020204020204" charset="-122"/>
              <a:ea typeface="微软雅黑" panose="020B0503020204020204" charset="-122"/>
              <a:cs typeface="+mn-ea"/>
              <a:sym typeface="+mn-lt"/>
            </a:endParaRPr>
          </a:p>
        </p:txBody>
      </p:sp>
      <p:sp>
        <p:nvSpPr>
          <p:cNvPr id="13" name="矩形 12"/>
          <p:cNvSpPr/>
          <p:nvPr/>
        </p:nvSpPr>
        <p:spPr bwMode="auto">
          <a:xfrm>
            <a:off x="3930300" y="1491586"/>
            <a:ext cx="7453228" cy="1443990"/>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04" tIns="45702" rIns="91404" bIns="45702" numCol="1" rtlCol="0" anchor="t" anchorCtr="0" compatLnSpc="1"/>
          <a:lstStyle/>
          <a:p>
            <a:pPr defTabSz="913765" fontAlgn="base">
              <a:spcBef>
                <a:spcPct val="0"/>
              </a:spcBef>
              <a:spcAft>
                <a:spcPct val="0"/>
              </a:spcAft>
              <a:defRPr/>
            </a:pPr>
            <a:endParaRPr lang="zh-CN" altLang="en-US" sz="1800" kern="0">
              <a:solidFill>
                <a:srgbClr val="BC0000"/>
              </a:solidFill>
              <a:latin typeface="+mj-ea"/>
              <a:ea typeface="+mj-ea"/>
            </a:endParaRPr>
          </a:p>
        </p:txBody>
      </p:sp>
      <p:sp>
        <p:nvSpPr>
          <p:cNvPr id="14" name="标题 1"/>
          <p:cNvSpPr txBox="1"/>
          <p:nvPr/>
        </p:nvSpPr>
        <p:spPr>
          <a:xfrm>
            <a:off x="5837665" y="1800617"/>
            <a:ext cx="6844665" cy="56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3200" b="1" kern="0" dirty="0">
                <a:solidFill>
                  <a:srgbClr val="C00000"/>
                </a:solidFill>
                <a:latin typeface="Arial" panose="020B0604020202020204" pitchFamily="34" charset="0"/>
                <a:sym typeface="Arial" panose="020B0604020202020204" pitchFamily="34" charset="0"/>
              </a:rPr>
              <a:t>个税起征点提高到5000元/月</a:t>
            </a:r>
          </a:p>
        </p:txBody>
      </p:sp>
      <p:grpSp>
        <p:nvGrpSpPr>
          <p:cNvPr id="15" name="组合 14"/>
          <p:cNvGrpSpPr/>
          <p:nvPr/>
        </p:nvGrpSpPr>
        <p:grpSpPr>
          <a:xfrm>
            <a:off x="3151155" y="937866"/>
            <a:ext cx="3242107" cy="2530907"/>
            <a:chOff x="11230" y="1502"/>
            <a:chExt cx="7501" cy="5855"/>
          </a:xfrm>
        </p:grpSpPr>
        <p:pic>
          <p:nvPicPr>
            <p:cNvPr id="16" name="图片 15" descr="dcdb51866c632d22e974df1ec94d5121"/>
            <p:cNvPicPr>
              <a:picLocks noChangeAspect="1"/>
            </p:cNvPicPr>
            <p:nvPr/>
          </p:nvPicPr>
          <p:blipFill>
            <a:blip r:embed="rId4"/>
            <a:stretch>
              <a:fillRect/>
            </a:stretch>
          </p:blipFill>
          <p:spPr>
            <a:xfrm>
              <a:off x="11230" y="1502"/>
              <a:ext cx="7501" cy="5855"/>
            </a:xfrm>
            <a:prstGeom prst="rect">
              <a:avLst/>
            </a:prstGeom>
          </p:spPr>
        </p:pic>
        <p:sp>
          <p:nvSpPr>
            <p:cNvPr id="49" name="TextBox 4"/>
            <p:cNvSpPr txBox="1"/>
            <p:nvPr/>
          </p:nvSpPr>
          <p:spPr>
            <a:xfrm>
              <a:off x="13997" y="2783"/>
              <a:ext cx="2972" cy="2773"/>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innerShdw blurRad="63500" dist="50800" dir="18900000">
                      <a:prstClr val="black">
                        <a:alpha val="30000"/>
                      </a:prstClr>
                    </a:innerShdw>
                  </a:effectLst>
                  <a:uLnTx/>
                  <a:uFillTx/>
                  <a:latin typeface="Impact" panose="020B0806030902050204" pitchFamily="34" charset="0"/>
                  <a:ea typeface="微软雅黑" panose="020B0503020204020204" charset="-122"/>
                  <a:cs typeface="+mn-cs"/>
                </a:rPr>
                <a:t>2</a:t>
              </a:r>
            </a:p>
          </p:txBody>
        </p:sp>
      </p:grpSp>
      <p:sp>
        <p:nvSpPr>
          <p:cNvPr id="12" name="等腰三角形 11">
            <a:extLst>
              <a:ext uri="{FF2B5EF4-FFF2-40B4-BE49-F238E27FC236}">
                <a16:creationId xmlns:a16="http://schemas.microsoft.com/office/drawing/2014/main" id="{18CB3D00-90A2-4129-98BF-A861344FCEB8}"/>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7" name="文本框 16">
            <a:extLst>
              <a:ext uri="{FF2B5EF4-FFF2-40B4-BE49-F238E27FC236}">
                <a16:creationId xmlns:a16="http://schemas.microsoft.com/office/drawing/2014/main" id="{2BB940CB-2403-42AD-B879-B9B46236B8EF}"/>
              </a:ext>
            </a:extLst>
          </p:cNvPr>
          <p:cNvSpPr txBox="1"/>
          <p:nvPr/>
        </p:nvSpPr>
        <p:spPr>
          <a:xfrm>
            <a:off x="4174488" y="180792"/>
            <a:ext cx="4098656" cy="553085"/>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新个税法五大亮点</a:t>
            </a:r>
          </a:p>
        </p:txBody>
      </p:sp>
      <p:sp>
        <p:nvSpPr>
          <p:cNvPr id="18" name="等腰三角形 17">
            <a:extLst>
              <a:ext uri="{FF2B5EF4-FFF2-40B4-BE49-F238E27FC236}">
                <a16:creationId xmlns:a16="http://schemas.microsoft.com/office/drawing/2014/main" id="{F1911E18-661D-4506-8945-F760125F2DBF}"/>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2"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3" grpId="2" bldLvl="0" animBg="1"/>
      <p:bldP spid="14" grpId="0"/>
      <p:bldP spid="12" grpId="0" bldLvl="0" animBg="1"/>
      <p:bldP spid="17" grpId="0"/>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120025" y="3147948"/>
            <a:ext cx="7453228" cy="3061145"/>
          </a:xfrm>
          <a:prstGeom prst="rect">
            <a:avLst/>
          </a:prstGeom>
          <a:noFill/>
          <a:ln w="19050" cap="flat" cmpd="sng" algn="ctr">
            <a:solidFill>
              <a:srgbClr val="C00000"/>
            </a:solidFill>
            <a:prstDash val="sysDot"/>
          </a:ln>
          <a:effectLst/>
        </p:spPr>
        <p:txBody>
          <a:bodyPr rtlCol="0" anchor="ctr"/>
          <a:lstStyle/>
          <a:p>
            <a:pPr algn="ctr" defTabSz="913765">
              <a:defRPr/>
            </a:pPr>
            <a:endParaRPr lang="zh-CN" altLang="en-US" sz="4000" b="1" kern="0">
              <a:solidFill>
                <a:srgbClr val="FFFDFB"/>
              </a:solidFill>
              <a:latin typeface="Arial" panose="020B0604020202020204"/>
              <a:ea typeface="微软雅黑" panose="020B0503020204020204" charset="-122"/>
            </a:endParaRPr>
          </a:p>
        </p:txBody>
      </p:sp>
      <p:sp>
        <p:nvSpPr>
          <p:cNvPr id="10" name="矩形 9"/>
          <p:cNvSpPr/>
          <p:nvPr/>
        </p:nvSpPr>
        <p:spPr>
          <a:xfrm>
            <a:off x="1260446" y="3216543"/>
            <a:ext cx="7176303" cy="2797048"/>
          </a:xfrm>
          <a:prstGeom prst="rect">
            <a:avLst/>
          </a:prstGeom>
          <a:noFill/>
        </p:spPr>
        <p:txBody>
          <a:bodyPr wrap="square">
            <a:spAutoFit/>
          </a:bodyPr>
          <a:lstStyle/>
          <a:p>
            <a:pPr algn="just">
              <a:lnSpc>
                <a:spcPct val="150000"/>
              </a:lnSpc>
              <a:defRPr/>
            </a:pPr>
            <a:r>
              <a:rPr lang="zh-CN" altLang="en-US" sz="2400" kern="0" dirty="0">
                <a:solidFill>
                  <a:prstClr val="black">
                    <a:lumMod val="95000"/>
                    <a:lumOff val="5000"/>
                  </a:prstClr>
                </a:solidFill>
                <a:latin typeface="微软雅黑" panose="020B0503020204020204" charset="-122"/>
                <a:ea typeface="微软雅黑" panose="020B0503020204020204" charset="-122"/>
                <a:cs typeface="+mn-ea"/>
                <a:sym typeface="+mn-lt"/>
              </a:rPr>
              <a:t>此次税改的另一重点就是优化调整税率结构，扩大较低档税率级距。相比提高起征额，扩大较低档税率级距的减税力度对于中等收入人群来说更大。</a:t>
            </a:r>
          </a:p>
          <a:p>
            <a:pPr algn="just">
              <a:lnSpc>
                <a:spcPct val="150000"/>
              </a:lnSpc>
              <a:defRPr/>
            </a:pPr>
            <a:r>
              <a:rPr lang="zh-CN" altLang="en-US" sz="2400" kern="0" dirty="0">
                <a:solidFill>
                  <a:prstClr val="black">
                    <a:lumMod val="95000"/>
                    <a:lumOff val="5000"/>
                  </a:prstClr>
                </a:solidFill>
                <a:latin typeface="微软雅黑" panose="020B0503020204020204" charset="-122"/>
                <a:ea typeface="微软雅黑" panose="020B0503020204020204" charset="-122"/>
                <a:cs typeface="+mn-ea"/>
                <a:sym typeface="+mn-lt"/>
              </a:rPr>
              <a:t>我国现行的是从</a:t>
            </a:r>
            <a:r>
              <a:rPr lang="en-US" altLang="zh-CN" sz="2400" kern="0" dirty="0">
                <a:solidFill>
                  <a:prstClr val="black">
                    <a:lumMod val="95000"/>
                    <a:lumOff val="5000"/>
                  </a:prstClr>
                </a:solidFill>
                <a:latin typeface="微软雅黑" panose="020B0503020204020204" charset="-122"/>
                <a:ea typeface="微软雅黑" panose="020B0503020204020204" charset="-122"/>
                <a:cs typeface="+mn-ea"/>
                <a:sym typeface="+mn-lt"/>
              </a:rPr>
              <a:t>3%</a:t>
            </a:r>
            <a:r>
              <a:rPr lang="zh-CN" altLang="en-US" sz="2400" kern="0" dirty="0">
                <a:solidFill>
                  <a:prstClr val="black">
                    <a:lumMod val="95000"/>
                    <a:lumOff val="5000"/>
                  </a:prstClr>
                </a:solidFill>
                <a:latin typeface="微软雅黑" panose="020B0503020204020204" charset="-122"/>
                <a:ea typeface="微软雅黑" panose="020B0503020204020204" charset="-122"/>
                <a:cs typeface="+mn-ea"/>
                <a:sym typeface="+mn-lt"/>
              </a:rPr>
              <a:t>到</a:t>
            </a:r>
            <a:r>
              <a:rPr lang="en-US" altLang="zh-CN" sz="2400" kern="0" dirty="0">
                <a:solidFill>
                  <a:prstClr val="black">
                    <a:lumMod val="95000"/>
                    <a:lumOff val="5000"/>
                  </a:prstClr>
                </a:solidFill>
                <a:latin typeface="微软雅黑" panose="020B0503020204020204" charset="-122"/>
                <a:ea typeface="微软雅黑" panose="020B0503020204020204" charset="-122"/>
                <a:cs typeface="+mn-ea"/>
                <a:sym typeface="+mn-lt"/>
              </a:rPr>
              <a:t>45%</a:t>
            </a:r>
            <a:r>
              <a:rPr lang="zh-CN" altLang="en-US" sz="2400" kern="0" dirty="0">
                <a:solidFill>
                  <a:prstClr val="black">
                    <a:lumMod val="95000"/>
                    <a:lumOff val="5000"/>
                  </a:prstClr>
                </a:solidFill>
                <a:latin typeface="微软雅黑" panose="020B0503020204020204" charset="-122"/>
                <a:ea typeface="微软雅黑" panose="020B0503020204020204" charset="-122"/>
                <a:cs typeface="+mn-ea"/>
                <a:sym typeface="+mn-lt"/>
              </a:rPr>
              <a:t>的</a:t>
            </a:r>
            <a:r>
              <a:rPr lang="en-US" altLang="zh-CN" sz="2400" kern="0" dirty="0">
                <a:solidFill>
                  <a:prstClr val="black">
                    <a:lumMod val="95000"/>
                    <a:lumOff val="5000"/>
                  </a:prstClr>
                </a:solidFill>
                <a:latin typeface="微软雅黑" panose="020B0503020204020204" charset="-122"/>
                <a:ea typeface="微软雅黑" panose="020B0503020204020204" charset="-122"/>
                <a:cs typeface="+mn-ea"/>
                <a:sym typeface="+mn-lt"/>
              </a:rPr>
              <a:t>7</a:t>
            </a:r>
            <a:r>
              <a:rPr lang="zh-CN" altLang="en-US" sz="2400" kern="0" dirty="0">
                <a:solidFill>
                  <a:prstClr val="black">
                    <a:lumMod val="95000"/>
                    <a:lumOff val="5000"/>
                  </a:prstClr>
                </a:solidFill>
                <a:latin typeface="微软雅黑" panose="020B0503020204020204" charset="-122"/>
                <a:ea typeface="微软雅黑" panose="020B0503020204020204" charset="-122"/>
                <a:cs typeface="+mn-ea"/>
                <a:sym typeface="+mn-lt"/>
              </a:rPr>
              <a:t>级超额累进税率，新个税法对此做出了修改</a:t>
            </a:r>
            <a:endParaRPr lang="en-US" altLang="zh-CN" sz="2400" b="1" kern="0" dirty="0">
              <a:solidFill>
                <a:srgbClr val="E60000"/>
              </a:solidFill>
              <a:latin typeface="微软雅黑" panose="020B0503020204020204" charset="-122"/>
              <a:ea typeface="微软雅黑" panose="020B0503020204020204" charset="-122"/>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5078" y="3148192"/>
            <a:ext cx="2197100" cy="3061335"/>
          </a:xfrm>
          <a:prstGeom prst="rect">
            <a:avLst/>
          </a:prstGeom>
        </p:spPr>
      </p:pic>
      <p:sp>
        <p:nvSpPr>
          <p:cNvPr id="2" name="矩形 1"/>
          <p:cNvSpPr/>
          <p:nvPr/>
        </p:nvSpPr>
        <p:spPr bwMode="auto">
          <a:xfrm>
            <a:off x="1119822" y="1464807"/>
            <a:ext cx="9952355" cy="1443990"/>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04" tIns="45702" rIns="91404" bIns="45702" numCol="1" rtlCol="0" anchor="t" anchorCtr="0" compatLnSpc="1"/>
          <a:lstStyle/>
          <a:p>
            <a:pPr defTabSz="913765" fontAlgn="base">
              <a:spcBef>
                <a:spcPct val="0"/>
              </a:spcBef>
              <a:spcAft>
                <a:spcPct val="0"/>
              </a:spcAft>
              <a:defRPr/>
            </a:pPr>
            <a:endParaRPr lang="zh-CN" altLang="en-US" sz="1800" kern="0">
              <a:solidFill>
                <a:srgbClr val="BC0000"/>
              </a:solidFill>
              <a:latin typeface="+mj-ea"/>
              <a:ea typeface="+mj-ea"/>
            </a:endParaRPr>
          </a:p>
        </p:txBody>
      </p:sp>
      <p:sp>
        <p:nvSpPr>
          <p:cNvPr id="12" name="标题 1"/>
          <p:cNvSpPr txBox="1"/>
          <p:nvPr/>
        </p:nvSpPr>
        <p:spPr>
          <a:xfrm>
            <a:off x="3226753" y="1831520"/>
            <a:ext cx="6439535" cy="46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600" b="1" kern="0" dirty="0">
                <a:solidFill>
                  <a:srgbClr val="C00000"/>
                </a:solidFill>
                <a:latin typeface="Arial" panose="020B0604020202020204" pitchFamily="34" charset="0"/>
                <a:sym typeface="Arial" panose="020B0604020202020204" pitchFamily="34" charset="0"/>
              </a:rPr>
              <a:t>优化调整税率结构  扩大较低档税率级距</a:t>
            </a:r>
          </a:p>
        </p:txBody>
      </p:sp>
      <p:grpSp>
        <p:nvGrpSpPr>
          <p:cNvPr id="13" name="组合 12"/>
          <p:cNvGrpSpPr/>
          <p:nvPr/>
        </p:nvGrpSpPr>
        <p:grpSpPr>
          <a:xfrm>
            <a:off x="340678" y="911087"/>
            <a:ext cx="3242107" cy="2530907"/>
            <a:chOff x="11230" y="1502"/>
            <a:chExt cx="7501" cy="5855"/>
          </a:xfrm>
        </p:grpSpPr>
        <p:pic>
          <p:nvPicPr>
            <p:cNvPr id="14" name="图片 13" descr="dcdb51866c632d22e974df1ec94d5121"/>
            <p:cNvPicPr>
              <a:picLocks noChangeAspect="1"/>
            </p:cNvPicPr>
            <p:nvPr/>
          </p:nvPicPr>
          <p:blipFill>
            <a:blip r:embed="rId4"/>
            <a:stretch>
              <a:fillRect/>
            </a:stretch>
          </p:blipFill>
          <p:spPr>
            <a:xfrm>
              <a:off x="11230" y="1502"/>
              <a:ext cx="7501" cy="5855"/>
            </a:xfrm>
            <a:prstGeom prst="rect">
              <a:avLst/>
            </a:prstGeom>
          </p:spPr>
        </p:pic>
        <p:sp>
          <p:nvSpPr>
            <p:cNvPr id="49" name="TextBox 4"/>
            <p:cNvSpPr txBox="1"/>
            <p:nvPr/>
          </p:nvSpPr>
          <p:spPr>
            <a:xfrm>
              <a:off x="13997" y="2783"/>
              <a:ext cx="2972" cy="2773"/>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innerShdw blurRad="63500" dist="50800" dir="18900000">
                      <a:prstClr val="black">
                        <a:alpha val="30000"/>
                      </a:prstClr>
                    </a:innerShdw>
                  </a:effectLst>
                  <a:uLnTx/>
                  <a:uFillTx/>
                  <a:latin typeface="Impact" panose="020B0806030902050204" pitchFamily="34" charset="0"/>
                  <a:ea typeface="微软雅黑" panose="020B0503020204020204" charset="-122"/>
                  <a:cs typeface="+mn-cs"/>
                </a:rPr>
                <a:t>3</a:t>
              </a:r>
            </a:p>
          </p:txBody>
        </p:sp>
      </p:grpSp>
      <p:sp>
        <p:nvSpPr>
          <p:cNvPr id="15" name="等腰三角形 14">
            <a:extLst>
              <a:ext uri="{FF2B5EF4-FFF2-40B4-BE49-F238E27FC236}">
                <a16:creationId xmlns:a16="http://schemas.microsoft.com/office/drawing/2014/main" id="{72507BC8-C801-4022-B510-85E1837241C5}"/>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8BDF5D7F-012D-4F1F-B4DC-8E0826148060}"/>
              </a:ext>
            </a:extLst>
          </p:cNvPr>
          <p:cNvSpPr txBox="1"/>
          <p:nvPr/>
        </p:nvSpPr>
        <p:spPr>
          <a:xfrm>
            <a:off x="4174488" y="180792"/>
            <a:ext cx="4098656" cy="553085"/>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新个税法五大亮点</a:t>
            </a:r>
          </a:p>
        </p:txBody>
      </p:sp>
      <p:sp>
        <p:nvSpPr>
          <p:cNvPr id="17" name="等腰三角形 16">
            <a:extLst>
              <a:ext uri="{FF2B5EF4-FFF2-40B4-BE49-F238E27FC236}">
                <a16:creationId xmlns:a16="http://schemas.microsoft.com/office/drawing/2014/main" id="{BBA01360-6CED-4120-9C58-A0A104F2D2EB}"/>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2"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1"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2" grpId="2" bldLvl="0" animBg="1"/>
      <p:bldP spid="12" grpId="0"/>
      <p:bldP spid="15" grpId="0" bldLvl="0" animBg="1"/>
      <p:bldP spid="16" grpId="0"/>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751" y="1453515"/>
            <a:ext cx="3303270" cy="4609465"/>
          </a:xfrm>
          <a:prstGeom prst="rect">
            <a:avLst/>
          </a:prstGeom>
        </p:spPr>
      </p:pic>
      <p:sp>
        <p:nvSpPr>
          <p:cNvPr id="10" name="矩形 9"/>
          <p:cNvSpPr/>
          <p:nvPr/>
        </p:nvSpPr>
        <p:spPr>
          <a:xfrm>
            <a:off x="4097794" y="2964709"/>
            <a:ext cx="7453228" cy="3098182"/>
          </a:xfrm>
          <a:prstGeom prst="rect">
            <a:avLst/>
          </a:prstGeom>
          <a:noFill/>
          <a:ln w="19050" cap="flat" cmpd="sng" algn="ctr">
            <a:solidFill>
              <a:srgbClr val="C00000"/>
            </a:solidFill>
            <a:prstDash val="sysDot"/>
          </a:ln>
          <a:effectLst/>
        </p:spPr>
        <p:txBody>
          <a:bodyPr rtlCol="0" anchor="ctr"/>
          <a:lstStyle/>
          <a:p>
            <a:pPr marL="0" marR="0" lvl="0" indent="0" algn="ctr" defTabSz="913765"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endParaRPr>
          </a:p>
        </p:txBody>
      </p:sp>
      <p:sp>
        <p:nvSpPr>
          <p:cNvPr id="11" name="矩形 10"/>
          <p:cNvSpPr/>
          <p:nvPr/>
        </p:nvSpPr>
        <p:spPr>
          <a:xfrm>
            <a:off x="4238215" y="3033173"/>
            <a:ext cx="7176303" cy="2807948"/>
          </a:xfrm>
          <a:prstGeom prst="rect">
            <a:avLst/>
          </a:prstGeom>
          <a:noFill/>
        </p:spPr>
        <p:txBody>
          <a:bodyPr wrap="square">
            <a:spAutoFit/>
          </a:bodyPr>
          <a:lstStyle/>
          <a:p>
            <a:pPr algn="just">
              <a:lnSpc>
                <a:spcPct val="150000"/>
              </a:lnSpc>
              <a:defRPr/>
            </a:pPr>
            <a:r>
              <a:rPr lang="zh-CN" altLang="en-US" sz="2000" kern="0" dirty="0">
                <a:solidFill>
                  <a:prstClr val="black">
                    <a:lumMod val="95000"/>
                    <a:lumOff val="5000"/>
                  </a:prstClr>
                </a:solidFill>
                <a:latin typeface="微软雅黑" panose="020B0503020204020204" charset="-122"/>
                <a:ea typeface="微软雅黑" panose="020B0503020204020204" charset="-122"/>
                <a:cs typeface="+mn-ea"/>
                <a:sym typeface="+mn-lt"/>
              </a:rPr>
              <a:t>“此次个税改革，是对现行个人所得税制一次根本性改革。它最大的突破，是在建立综合与分类相结合的个人所得税制方面迈出了重要一步。”此次税改的另一项重大突破就是增加了专项附加扣除，包括子女教育支出、继续教育支出、大病医疗支出、住房贷款利息和住房租金、赡养老人支出等。专项附加扣除考虑了个人（或家庭）情况的差异，有利于税制公平。</a:t>
            </a:r>
            <a:endParaRPr lang="en-US" altLang="zh-CN" sz="2000" b="1" kern="0" dirty="0">
              <a:solidFill>
                <a:srgbClr val="FF0000"/>
              </a:solidFill>
              <a:latin typeface="微软雅黑" panose="020B0503020204020204" charset="-122"/>
              <a:ea typeface="微软雅黑" panose="020B0503020204020204" charset="-122"/>
              <a:cs typeface="+mn-ea"/>
              <a:sym typeface="+mn-lt"/>
            </a:endParaRPr>
          </a:p>
        </p:txBody>
      </p:sp>
      <p:sp>
        <p:nvSpPr>
          <p:cNvPr id="2" name="矩形 1"/>
          <p:cNvSpPr/>
          <p:nvPr/>
        </p:nvSpPr>
        <p:spPr bwMode="auto">
          <a:xfrm>
            <a:off x="4097794" y="1410777"/>
            <a:ext cx="7453228" cy="1443990"/>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04" tIns="45702" rIns="91404" bIns="45702" numCol="1" rtlCol="0" anchor="t" anchorCtr="0" compatLnSpc="1"/>
          <a:lstStyle/>
          <a:p>
            <a:pPr defTabSz="913765" fontAlgn="base">
              <a:spcBef>
                <a:spcPct val="0"/>
              </a:spcBef>
              <a:spcAft>
                <a:spcPct val="0"/>
              </a:spcAft>
              <a:defRPr/>
            </a:pPr>
            <a:endParaRPr lang="zh-CN" altLang="en-US" sz="1800" kern="0">
              <a:solidFill>
                <a:srgbClr val="BC0000"/>
              </a:solidFill>
              <a:latin typeface="+mj-ea"/>
              <a:ea typeface="+mj-ea"/>
            </a:endParaRPr>
          </a:p>
        </p:txBody>
      </p:sp>
      <p:sp>
        <p:nvSpPr>
          <p:cNvPr id="12" name="标题 1"/>
          <p:cNvSpPr txBox="1"/>
          <p:nvPr/>
        </p:nvSpPr>
        <p:spPr>
          <a:xfrm>
            <a:off x="6042991" y="1537830"/>
            <a:ext cx="5371527" cy="117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gn="just">
              <a:lnSpc>
                <a:spcPct val="100000"/>
              </a:lnSpc>
              <a:spcBef>
                <a:spcPts val="0"/>
              </a:spcBef>
            </a:pPr>
            <a:r>
              <a:rPr lang="zh-CN" altLang="en-US" sz="2400" b="1" kern="0" dirty="0">
                <a:solidFill>
                  <a:srgbClr val="C00000"/>
                </a:solidFill>
                <a:latin typeface="Arial" panose="020B0604020202020204" pitchFamily="34" charset="0"/>
                <a:sym typeface="Arial" panose="020B0604020202020204" pitchFamily="34" charset="0"/>
              </a:rPr>
              <a:t>首次增加子女教育支出、继续教育支出、大病医疗支出、住房贷款利息和住房租金、赡养老人支出等专项附加扣除</a:t>
            </a:r>
          </a:p>
        </p:txBody>
      </p:sp>
      <p:grpSp>
        <p:nvGrpSpPr>
          <p:cNvPr id="13" name="组合 12"/>
          <p:cNvGrpSpPr/>
          <p:nvPr/>
        </p:nvGrpSpPr>
        <p:grpSpPr>
          <a:xfrm>
            <a:off x="3318649" y="857057"/>
            <a:ext cx="3242107" cy="2530907"/>
            <a:chOff x="11230" y="1502"/>
            <a:chExt cx="7501" cy="5855"/>
          </a:xfrm>
        </p:grpSpPr>
        <p:pic>
          <p:nvPicPr>
            <p:cNvPr id="14" name="图片 13" descr="dcdb51866c632d22e974df1ec94d5121"/>
            <p:cNvPicPr>
              <a:picLocks noChangeAspect="1"/>
            </p:cNvPicPr>
            <p:nvPr/>
          </p:nvPicPr>
          <p:blipFill>
            <a:blip r:embed="rId4"/>
            <a:stretch>
              <a:fillRect/>
            </a:stretch>
          </p:blipFill>
          <p:spPr>
            <a:xfrm>
              <a:off x="11230" y="1502"/>
              <a:ext cx="7501" cy="5855"/>
            </a:xfrm>
            <a:prstGeom prst="rect">
              <a:avLst/>
            </a:prstGeom>
          </p:spPr>
        </p:pic>
        <p:sp>
          <p:nvSpPr>
            <p:cNvPr id="49" name="TextBox 4"/>
            <p:cNvSpPr txBox="1"/>
            <p:nvPr/>
          </p:nvSpPr>
          <p:spPr>
            <a:xfrm>
              <a:off x="13997" y="2783"/>
              <a:ext cx="2972" cy="2773"/>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innerShdw blurRad="63500" dist="50800" dir="18900000">
                      <a:prstClr val="black">
                        <a:alpha val="30000"/>
                      </a:prstClr>
                    </a:innerShdw>
                  </a:effectLst>
                  <a:uLnTx/>
                  <a:uFillTx/>
                  <a:latin typeface="Impact" panose="020B0806030902050204" pitchFamily="34" charset="0"/>
                  <a:ea typeface="微软雅黑" panose="020B0503020204020204" charset="-122"/>
                  <a:cs typeface="+mn-cs"/>
                </a:rPr>
                <a:t>4</a:t>
              </a:r>
            </a:p>
          </p:txBody>
        </p:sp>
      </p:grpSp>
      <p:sp>
        <p:nvSpPr>
          <p:cNvPr id="15" name="等腰三角形 14">
            <a:extLst>
              <a:ext uri="{FF2B5EF4-FFF2-40B4-BE49-F238E27FC236}">
                <a16:creationId xmlns:a16="http://schemas.microsoft.com/office/drawing/2014/main" id="{5D7E2145-6F33-454E-A185-E346EE84E944}"/>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AD067F49-26F5-47CF-AED0-9093250AB7DC}"/>
              </a:ext>
            </a:extLst>
          </p:cNvPr>
          <p:cNvSpPr txBox="1"/>
          <p:nvPr/>
        </p:nvSpPr>
        <p:spPr>
          <a:xfrm>
            <a:off x="4174488" y="180792"/>
            <a:ext cx="4098656" cy="553085"/>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新个税法五大亮点</a:t>
            </a:r>
          </a:p>
        </p:txBody>
      </p:sp>
      <p:sp>
        <p:nvSpPr>
          <p:cNvPr id="17" name="等腰三角形 16">
            <a:extLst>
              <a:ext uri="{FF2B5EF4-FFF2-40B4-BE49-F238E27FC236}">
                <a16:creationId xmlns:a16="http://schemas.microsoft.com/office/drawing/2014/main" id="{27C952C5-16A3-4182-B6F1-50F8ECBAEE7A}"/>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2"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2" bldLvl="0" animBg="1"/>
      <p:bldP spid="12" grpId="0"/>
      <p:bldP spid="15" grpId="0" bldLvl="0" animBg="1"/>
      <p:bldP spid="16" grpId="0"/>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4A9E5C-8A83-480C-A862-B639325FA101}"/>
              </a:ext>
            </a:extLst>
          </p:cNvPr>
          <p:cNvSpPr/>
          <p:nvPr/>
        </p:nvSpPr>
        <p:spPr>
          <a:xfrm>
            <a:off x="1570740" y="1873231"/>
            <a:ext cx="8505244" cy="2377126"/>
          </a:xfrm>
          <a:prstGeom prst="rect">
            <a:avLst/>
          </a:prstGeom>
        </p:spPr>
        <p:txBody>
          <a:bodyPr wrap="square">
            <a:spAutoFit/>
          </a:bodyPr>
          <a:lstStyle/>
          <a:p>
            <a:pPr algn="just" defTabSz="914400">
              <a:lnSpc>
                <a:spcPct val="140000"/>
              </a:lnSpc>
            </a:pPr>
            <a:r>
              <a:rPr lang="zh-CN" altLang="en-US" dirty="0">
                <a:solidFill>
                  <a:schemeClr val="tx1">
                    <a:lumMod val="85000"/>
                    <a:lumOff val="15000"/>
                  </a:schemeClr>
                </a:solidFill>
                <a:latin typeface="+mj-ea"/>
                <a:ea typeface="+mj-ea"/>
              </a:rPr>
              <a:t>全国人大常委会关于修改个人所得税法的决定草案提请</a:t>
            </a:r>
            <a:r>
              <a:rPr lang="en-US" altLang="zh-CN" dirty="0">
                <a:solidFill>
                  <a:schemeClr val="tx1">
                    <a:lumMod val="85000"/>
                    <a:lumOff val="15000"/>
                  </a:schemeClr>
                </a:solidFill>
                <a:latin typeface="+mj-ea"/>
                <a:ea typeface="+mj-ea"/>
              </a:rPr>
              <a:t>8</a:t>
            </a:r>
            <a:r>
              <a:rPr lang="zh-CN" altLang="en-US" dirty="0">
                <a:solidFill>
                  <a:schemeClr val="tx1">
                    <a:lumMod val="85000"/>
                    <a:lumOff val="15000"/>
                  </a:schemeClr>
                </a:solidFill>
                <a:latin typeface="+mj-ea"/>
                <a:ea typeface="+mj-ea"/>
              </a:rPr>
              <a:t>月</a:t>
            </a:r>
            <a:r>
              <a:rPr lang="en-US" altLang="zh-CN" dirty="0">
                <a:solidFill>
                  <a:schemeClr val="tx1">
                    <a:lumMod val="85000"/>
                    <a:lumOff val="15000"/>
                  </a:schemeClr>
                </a:solidFill>
                <a:latin typeface="+mj-ea"/>
                <a:ea typeface="+mj-ea"/>
              </a:rPr>
              <a:t>27</a:t>
            </a:r>
            <a:r>
              <a:rPr lang="zh-CN" altLang="en-US" dirty="0">
                <a:solidFill>
                  <a:schemeClr val="tx1">
                    <a:lumMod val="85000"/>
                    <a:lumOff val="15000"/>
                  </a:schemeClr>
                </a:solidFill>
                <a:latin typeface="+mj-ea"/>
                <a:ea typeface="+mj-ea"/>
              </a:rPr>
              <a:t>日召开的十三届全国人大常委会第五次会议审议，</a:t>
            </a:r>
            <a:r>
              <a:rPr lang="zh-CN" altLang="en-US" b="1" dirty="0">
                <a:solidFill>
                  <a:srgbClr val="FF0000"/>
                </a:solidFill>
                <a:latin typeface="+mj-ea"/>
                <a:ea typeface="+mj-ea"/>
              </a:rPr>
              <a:t>决定拟自</a:t>
            </a:r>
            <a:r>
              <a:rPr lang="en-US" altLang="zh-CN" b="1" dirty="0">
                <a:solidFill>
                  <a:srgbClr val="FF0000"/>
                </a:solidFill>
                <a:latin typeface="+mj-ea"/>
                <a:ea typeface="+mj-ea"/>
              </a:rPr>
              <a:t>2019</a:t>
            </a:r>
            <a:r>
              <a:rPr lang="zh-CN" altLang="en-US" b="1" dirty="0">
                <a:solidFill>
                  <a:srgbClr val="FF0000"/>
                </a:solidFill>
                <a:latin typeface="+mj-ea"/>
                <a:ea typeface="+mj-ea"/>
              </a:rPr>
              <a:t>年</a:t>
            </a:r>
            <a:r>
              <a:rPr lang="en-US" altLang="zh-CN" b="1" dirty="0">
                <a:solidFill>
                  <a:srgbClr val="FF0000"/>
                </a:solidFill>
                <a:latin typeface="+mj-ea"/>
                <a:ea typeface="+mj-ea"/>
              </a:rPr>
              <a:t>1</a:t>
            </a:r>
            <a:r>
              <a:rPr lang="zh-CN" altLang="en-US" b="1" dirty="0">
                <a:solidFill>
                  <a:srgbClr val="FF0000"/>
                </a:solidFill>
                <a:latin typeface="+mj-ea"/>
                <a:ea typeface="+mj-ea"/>
              </a:rPr>
              <a:t>月</a:t>
            </a:r>
            <a:r>
              <a:rPr lang="en-US" altLang="zh-CN" b="1" dirty="0">
                <a:solidFill>
                  <a:srgbClr val="FF0000"/>
                </a:solidFill>
                <a:latin typeface="+mj-ea"/>
                <a:ea typeface="+mj-ea"/>
              </a:rPr>
              <a:t>1</a:t>
            </a:r>
            <a:r>
              <a:rPr lang="zh-CN" altLang="en-US" b="1" dirty="0">
                <a:solidFill>
                  <a:srgbClr val="FF0000"/>
                </a:solidFill>
                <a:latin typeface="+mj-ea"/>
                <a:ea typeface="+mj-ea"/>
              </a:rPr>
              <a:t>日起施行；拟自</a:t>
            </a:r>
            <a:r>
              <a:rPr lang="en-US" altLang="zh-CN" b="1" dirty="0">
                <a:solidFill>
                  <a:srgbClr val="FF0000"/>
                </a:solidFill>
                <a:latin typeface="+mj-ea"/>
                <a:ea typeface="+mj-ea"/>
              </a:rPr>
              <a:t>2018</a:t>
            </a:r>
            <a:r>
              <a:rPr lang="zh-CN" altLang="en-US" b="1" dirty="0">
                <a:solidFill>
                  <a:srgbClr val="FF0000"/>
                </a:solidFill>
                <a:latin typeface="+mj-ea"/>
                <a:ea typeface="+mj-ea"/>
              </a:rPr>
              <a:t>年</a:t>
            </a:r>
            <a:r>
              <a:rPr lang="en-US" altLang="zh-CN" b="1" dirty="0">
                <a:solidFill>
                  <a:srgbClr val="FF0000"/>
                </a:solidFill>
                <a:latin typeface="+mj-ea"/>
                <a:ea typeface="+mj-ea"/>
              </a:rPr>
              <a:t>10</a:t>
            </a:r>
            <a:r>
              <a:rPr lang="zh-CN" altLang="en-US" b="1" dirty="0">
                <a:solidFill>
                  <a:srgbClr val="FF0000"/>
                </a:solidFill>
                <a:latin typeface="+mj-ea"/>
                <a:ea typeface="+mj-ea"/>
              </a:rPr>
              <a:t>月</a:t>
            </a:r>
            <a:r>
              <a:rPr lang="en-US" altLang="zh-CN" b="1" dirty="0">
                <a:solidFill>
                  <a:srgbClr val="FF0000"/>
                </a:solidFill>
                <a:latin typeface="+mj-ea"/>
                <a:ea typeface="+mj-ea"/>
              </a:rPr>
              <a:t>1</a:t>
            </a:r>
            <a:r>
              <a:rPr lang="zh-CN" altLang="en-US" b="1" dirty="0">
                <a:solidFill>
                  <a:srgbClr val="FF0000"/>
                </a:solidFill>
                <a:latin typeface="+mj-ea"/>
                <a:ea typeface="+mj-ea"/>
              </a:rPr>
              <a:t>日至</a:t>
            </a:r>
            <a:r>
              <a:rPr lang="en-US" altLang="zh-CN" b="1" dirty="0">
                <a:solidFill>
                  <a:srgbClr val="FF0000"/>
                </a:solidFill>
                <a:latin typeface="+mj-ea"/>
                <a:ea typeface="+mj-ea"/>
              </a:rPr>
              <a:t>2018</a:t>
            </a:r>
            <a:r>
              <a:rPr lang="zh-CN" altLang="en-US" b="1" dirty="0">
                <a:solidFill>
                  <a:srgbClr val="FF0000"/>
                </a:solidFill>
                <a:latin typeface="+mj-ea"/>
                <a:ea typeface="+mj-ea"/>
              </a:rPr>
              <a:t>年</a:t>
            </a:r>
            <a:r>
              <a:rPr lang="en-US" altLang="zh-CN" b="1" dirty="0">
                <a:solidFill>
                  <a:srgbClr val="FF0000"/>
                </a:solidFill>
                <a:latin typeface="+mj-ea"/>
                <a:ea typeface="+mj-ea"/>
              </a:rPr>
              <a:t>12</a:t>
            </a:r>
            <a:r>
              <a:rPr lang="zh-CN" altLang="en-US" b="1" dirty="0">
                <a:solidFill>
                  <a:srgbClr val="FF0000"/>
                </a:solidFill>
                <a:latin typeface="+mj-ea"/>
                <a:ea typeface="+mj-ea"/>
              </a:rPr>
              <a:t>月</a:t>
            </a:r>
            <a:r>
              <a:rPr lang="en-US" altLang="zh-CN" b="1" dirty="0">
                <a:solidFill>
                  <a:srgbClr val="FF0000"/>
                </a:solidFill>
                <a:latin typeface="+mj-ea"/>
                <a:ea typeface="+mj-ea"/>
              </a:rPr>
              <a:t>31</a:t>
            </a:r>
            <a:r>
              <a:rPr lang="zh-CN" altLang="en-US" b="1" dirty="0">
                <a:solidFill>
                  <a:srgbClr val="FF0000"/>
                </a:solidFill>
                <a:latin typeface="+mj-ea"/>
                <a:ea typeface="+mj-ea"/>
              </a:rPr>
              <a:t>日，先将工资、薪金所得基本减除费用标准提高至每月</a:t>
            </a:r>
            <a:r>
              <a:rPr lang="en-US" altLang="zh-CN" b="1" dirty="0">
                <a:solidFill>
                  <a:srgbClr val="FF0000"/>
                </a:solidFill>
                <a:latin typeface="+mj-ea"/>
                <a:ea typeface="+mj-ea"/>
              </a:rPr>
              <a:t>5000</a:t>
            </a:r>
            <a:r>
              <a:rPr lang="zh-CN" altLang="en-US" b="1" dirty="0">
                <a:solidFill>
                  <a:srgbClr val="FF0000"/>
                </a:solidFill>
                <a:latin typeface="+mj-ea"/>
                <a:ea typeface="+mj-ea"/>
              </a:rPr>
              <a:t>元，</a:t>
            </a:r>
            <a:r>
              <a:rPr lang="zh-CN" altLang="en-US" dirty="0">
                <a:solidFill>
                  <a:schemeClr val="tx1">
                    <a:lumMod val="85000"/>
                    <a:lumOff val="15000"/>
                  </a:schemeClr>
                </a:solidFill>
                <a:latin typeface="+mj-ea"/>
                <a:ea typeface="+mj-ea"/>
              </a:rPr>
              <a:t>并适用新的综合所得税率；个体工商户的生产、经营所得和对企事业单位的承包经营、承租经营所得，先行适用新的经营所得税率。这也意味着个税即将迎来史上最大的一次变革，纳税人将享受到个税改革的红利。</a:t>
            </a:r>
          </a:p>
        </p:txBody>
      </p:sp>
      <p:grpSp>
        <p:nvGrpSpPr>
          <p:cNvPr id="4" name="组合 3">
            <a:extLst>
              <a:ext uri="{FF2B5EF4-FFF2-40B4-BE49-F238E27FC236}">
                <a16:creationId xmlns:a16="http://schemas.microsoft.com/office/drawing/2014/main" id="{3D5208F3-EDEA-40AC-9920-76E4EA3DBDEA}"/>
              </a:ext>
            </a:extLst>
          </p:cNvPr>
          <p:cNvGrpSpPr/>
          <p:nvPr/>
        </p:nvGrpSpPr>
        <p:grpSpPr>
          <a:xfrm>
            <a:off x="5087663" y="935264"/>
            <a:ext cx="1471398" cy="696838"/>
            <a:chOff x="1306972" y="1002323"/>
            <a:chExt cx="1471398" cy="696838"/>
          </a:xfrm>
        </p:grpSpPr>
        <p:sp>
          <p:nvSpPr>
            <p:cNvPr id="5" name="矩形 4">
              <a:extLst>
                <a:ext uri="{FF2B5EF4-FFF2-40B4-BE49-F238E27FC236}">
                  <a16:creationId xmlns:a16="http://schemas.microsoft.com/office/drawing/2014/main" id="{766AA66B-BF55-47B6-8AF9-287BD34889E2}"/>
                </a:ext>
              </a:extLst>
            </p:cNvPr>
            <p:cNvSpPr/>
            <p:nvPr/>
          </p:nvSpPr>
          <p:spPr>
            <a:xfrm>
              <a:off x="1306972" y="1002323"/>
              <a:ext cx="1471398" cy="696838"/>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0C48F5E-47FD-473C-BAB2-98686627B651}"/>
                </a:ext>
              </a:extLst>
            </p:cNvPr>
            <p:cNvSpPr txBox="1"/>
            <p:nvPr/>
          </p:nvSpPr>
          <p:spPr>
            <a:xfrm>
              <a:off x="1488673" y="1027576"/>
              <a:ext cx="1107996" cy="646331"/>
            </a:xfrm>
            <a:prstGeom prst="rect">
              <a:avLst/>
            </a:prstGeom>
            <a:noFill/>
          </p:spPr>
          <p:txBody>
            <a:bodyPr wrap="none" rtlCol="0">
              <a:spAutoFit/>
            </a:bodyPr>
            <a:lstStyle/>
            <a:p>
              <a:r>
                <a:rPr lang="zh-CN" altLang="en-US" sz="3600" b="1">
                  <a:solidFill>
                    <a:schemeClr val="bg1"/>
                  </a:solidFill>
                  <a:latin typeface="微软雅黑" panose="020B0503020204020204" pitchFamily="34" charset="-122"/>
                  <a:ea typeface="微软雅黑" panose="020B0503020204020204" pitchFamily="34" charset="-122"/>
                </a:rPr>
                <a:t>前言</a:t>
              </a:r>
            </a:p>
          </p:txBody>
        </p:sp>
      </p:grpSp>
    </p:spTree>
    <p:extLst>
      <p:ext uri="{BB962C8B-B14F-4D97-AF65-F5344CB8AC3E}">
        <p14:creationId xmlns:p14="http://schemas.microsoft.com/office/powerpoint/2010/main" val="208516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80922" y="3212221"/>
            <a:ext cx="7453228" cy="3061145"/>
          </a:xfrm>
          <a:prstGeom prst="rect">
            <a:avLst/>
          </a:prstGeom>
          <a:noFill/>
          <a:ln w="19050" cap="flat" cmpd="sng" algn="ctr">
            <a:solidFill>
              <a:srgbClr val="C00000"/>
            </a:solidFill>
            <a:prstDash val="sysDot"/>
          </a:ln>
          <a:effectLst/>
        </p:spPr>
        <p:txBody>
          <a:bodyPr rtlCol="0" anchor="ctr"/>
          <a:lstStyle/>
          <a:p>
            <a:pPr algn="ctr" defTabSz="913765">
              <a:defRPr/>
            </a:pPr>
            <a:endParaRPr lang="zh-CN" altLang="en-US" sz="4000" b="1" kern="0">
              <a:solidFill>
                <a:srgbClr val="FFFDFB"/>
              </a:solidFill>
              <a:latin typeface="Arial" panose="020B0604020202020204"/>
              <a:ea typeface="微软雅黑" panose="020B0503020204020204" charset="-122"/>
            </a:endParaRPr>
          </a:p>
        </p:txBody>
      </p:sp>
      <p:sp>
        <p:nvSpPr>
          <p:cNvPr id="10" name="矩形 9"/>
          <p:cNvSpPr/>
          <p:nvPr/>
        </p:nvSpPr>
        <p:spPr>
          <a:xfrm>
            <a:off x="821343" y="3234517"/>
            <a:ext cx="7176303" cy="2913426"/>
          </a:xfrm>
          <a:prstGeom prst="rect">
            <a:avLst/>
          </a:prstGeom>
          <a:noFill/>
        </p:spPr>
        <p:txBody>
          <a:bodyPr wrap="square">
            <a:spAutoFit/>
          </a:bodyPr>
          <a:lstStyle/>
          <a:p>
            <a:pPr algn="just">
              <a:lnSpc>
                <a:spcPct val="140000"/>
              </a:lnSpc>
              <a:defRPr/>
            </a:pP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此次新个税法还增加了反避税条款，目的是为了堵税收漏洞，防止个人运用各种手段逃避个税。</a:t>
            </a:r>
          </a:p>
          <a:p>
            <a:pPr algn="just">
              <a:lnSpc>
                <a:spcPct val="140000"/>
              </a:lnSpc>
              <a:defRPr/>
            </a:pP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为了堵塞税收漏洞，维护国家税收权益，参照企业所得税法有关反避税规定，针对个人不按独立交易原则转让财产、在境外避税地避税、实施不合理商业安排获取不当税收利益等避税行为，赋予税务机关按合理方法进行纳税调整的权力。规定税务机关作出纳税调整，需要补征税款的，应当补征税款，并依法加收利息。</a:t>
            </a:r>
            <a:endParaRPr lang="en-US" altLang="zh-CN" sz="1900" b="1" kern="0" dirty="0">
              <a:solidFill>
                <a:srgbClr val="E60000"/>
              </a:solidFill>
              <a:latin typeface="微软雅黑" panose="020B0503020204020204" charset="-122"/>
              <a:ea typeface="微软雅黑" panose="020B0503020204020204" charset="-122"/>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6351" y="1546061"/>
            <a:ext cx="3393467" cy="4727305"/>
          </a:xfrm>
          <a:prstGeom prst="rect">
            <a:avLst/>
          </a:prstGeom>
        </p:spPr>
      </p:pic>
      <p:sp>
        <p:nvSpPr>
          <p:cNvPr id="2" name="矩形 1"/>
          <p:cNvSpPr/>
          <p:nvPr/>
        </p:nvSpPr>
        <p:spPr bwMode="auto">
          <a:xfrm>
            <a:off x="680720" y="1544320"/>
            <a:ext cx="7468235" cy="1443990"/>
          </a:xfrm>
          <a:prstGeom prst="rect">
            <a:avLst/>
          </a:prstGeom>
          <a:solidFill>
            <a:schemeClr val="bg1"/>
          </a:solidFill>
          <a:ln w="9525" cap="flat" cmpd="sng" algn="ctr">
            <a:solidFill>
              <a:srgbClr val="FFFFFF">
                <a:lumMod val="75000"/>
              </a:srgb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04" tIns="45702" rIns="91404" bIns="45702" numCol="1" rtlCol="0" anchor="t" anchorCtr="0" compatLnSpc="1"/>
          <a:lstStyle/>
          <a:p>
            <a:pPr defTabSz="913765" fontAlgn="base">
              <a:spcBef>
                <a:spcPct val="0"/>
              </a:spcBef>
              <a:spcAft>
                <a:spcPct val="0"/>
              </a:spcAft>
              <a:defRPr/>
            </a:pPr>
            <a:endParaRPr lang="zh-CN" altLang="en-US" sz="1800" kern="0">
              <a:solidFill>
                <a:srgbClr val="BC0000"/>
              </a:solidFill>
              <a:latin typeface="+mj-ea"/>
              <a:ea typeface="+mj-ea"/>
            </a:endParaRPr>
          </a:p>
        </p:txBody>
      </p:sp>
      <p:sp>
        <p:nvSpPr>
          <p:cNvPr id="12" name="标题 1"/>
          <p:cNvSpPr txBox="1"/>
          <p:nvPr/>
        </p:nvSpPr>
        <p:spPr>
          <a:xfrm>
            <a:off x="2548890" y="1910398"/>
            <a:ext cx="6439535" cy="46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00000"/>
              </a:lnSpc>
              <a:spcBef>
                <a:spcPts val="0"/>
              </a:spcBef>
            </a:pPr>
            <a:r>
              <a:rPr lang="zh-CN" altLang="en-US" sz="2600" b="1" kern="0" dirty="0">
                <a:solidFill>
                  <a:srgbClr val="C00000"/>
                </a:solidFill>
                <a:latin typeface="Arial" panose="020B0604020202020204" pitchFamily="34" charset="0"/>
                <a:sym typeface="Arial" panose="020B0604020202020204" pitchFamily="34" charset="0"/>
              </a:rPr>
              <a:t>增加反避税条款，维护国家税收权益</a:t>
            </a:r>
          </a:p>
        </p:txBody>
      </p:sp>
      <p:grpSp>
        <p:nvGrpSpPr>
          <p:cNvPr id="13" name="组合 12"/>
          <p:cNvGrpSpPr/>
          <p:nvPr/>
        </p:nvGrpSpPr>
        <p:grpSpPr>
          <a:xfrm>
            <a:off x="-220345" y="990600"/>
            <a:ext cx="3242107" cy="2530907"/>
            <a:chOff x="11230" y="1502"/>
            <a:chExt cx="7501" cy="5855"/>
          </a:xfrm>
        </p:grpSpPr>
        <p:pic>
          <p:nvPicPr>
            <p:cNvPr id="14" name="图片 13" descr="dcdb51866c632d22e974df1ec94d5121"/>
            <p:cNvPicPr>
              <a:picLocks noChangeAspect="1"/>
            </p:cNvPicPr>
            <p:nvPr/>
          </p:nvPicPr>
          <p:blipFill>
            <a:blip r:embed="rId4"/>
            <a:stretch>
              <a:fillRect/>
            </a:stretch>
          </p:blipFill>
          <p:spPr>
            <a:xfrm>
              <a:off x="11230" y="1502"/>
              <a:ext cx="7501" cy="5855"/>
            </a:xfrm>
            <a:prstGeom prst="rect">
              <a:avLst/>
            </a:prstGeom>
          </p:spPr>
        </p:pic>
        <p:sp>
          <p:nvSpPr>
            <p:cNvPr id="49" name="TextBox 4"/>
            <p:cNvSpPr txBox="1"/>
            <p:nvPr/>
          </p:nvSpPr>
          <p:spPr>
            <a:xfrm>
              <a:off x="13997" y="2783"/>
              <a:ext cx="2972" cy="2773"/>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innerShdw blurRad="63500" dist="50800" dir="18900000">
                      <a:prstClr val="black">
                        <a:alpha val="30000"/>
                      </a:prstClr>
                    </a:innerShdw>
                  </a:effectLst>
                  <a:uLnTx/>
                  <a:uFillTx/>
                  <a:latin typeface="Impact" panose="020B0806030902050204" pitchFamily="34" charset="0"/>
                  <a:ea typeface="微软雅黑" panose="020B0503020204020204" charset="-122"/>
                  <a:cs typeface="+mn-cs"/>
                </a:rPr>
                <a:t>5</a:t>
              </a:r>
            </a:p>
          </p:txBody>
        </p:sp>
      </p:grpSp>
      <p:sp>
        <p:nvSpPr>
          <p:cNvPr id="15" name="等腰三角形 14">
            <a:extLst>
              <a:ext uri="{FF2B5EF4-FFF2-40B4-BE49-F238E27FC236}">
                <a16:creationId xmlns:a16="http://schemas.microsoft.com/office/drawing/2014/main" id="{B030E7EF-3A86-4CF6-A510-3B8400475B89}"/>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70C95BA3-9044-4DB4-807C-1DC86E685F89}"/>
              </a:ext>
            </a:extLst>
          </p:cNvPr>
          <p:cNvSpPr txBox="1"/>
          <p:nvPr/>
        </p:nvSpPr>
        <p:spPr>
          <a:xfrm>
            <a:off x="4174488" y="180792"/>
            <a:ext cx="4098656" cy="553085"/>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新个税法五大亮点</a:t>
            </a:r>
          </a:p>
        </p:txBody>
      </p:sp>
      <p:sp>
        <p:nvSpPr>
          <p:cNvPr id="17" name="等腰三角形 16">
            <a:extLst>
              <a:ext uri="{FF2B5EF4-FFF2-40B4-BE49-F238E27FC236}">
                <a16:creationId xmlns:a16="http://schemas.microsoft.com/office/drawing/2014/main" id="{A8794D52-3EA2-4148-BB69-79A11185BB4A}"/>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2"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1"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2" grpId="2" bldLvl="0" animBg="1"/>
      <p:bldP spid="12" grpId="0"/>
      <p:bldP spid="15" grpId="0" bldLvl="0" animBg="1"/>
      <p:bldP spid="16" grpId="0"/>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文本框 38">
            <a:hlinkClick r:id="" action="ppaction://hlinkshowjump?jump=nextslide"/>
            <a:extLst>
              <a:ext uri="{FF2B5EF4-FFF2-40B4-BE49-F238E27FC236}">
                <a16:creationId xmlns:a16="http://schemas.microsoft.com/office/drawing/2014/main" id="{F058EFB7-B308-46ED-9A4B-DCFB7827ABDF}"/>
              </a:ext>
            </a:extLst>
          </p:cNvPr>
          <p:cNvSpPr txBox="1">
            <a:spLocks noChangeArrowheads="1"/>
          </p:cNvSpPr>
          <p:nvPr>
            <p:custDataLst>
              <p:tags r:id="rId1"/>
            </p:custDataLst>
          </p:nvPr>
        </p:nvSpPr>
        <p:spPr bwMode="auto">
          <a:xfrm>
            <a:off x="1962150" y="2783205"/>
            <a:ext cx="8267700" cy="830997"/>
          </a:xfrm>
          <a:prstGeom prst="roundRect">
            <a:avLst>
              <a:gd name="adj" fmla="val 0"/>
            </a:avLst>
          </a:prstGeom>
          <a:noFill/>
          <a:ln w="2222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r>
              <a:rPr lang="zh-CN" altLang="en-US" sz="4800" b="1" dirty="0">
                <a:ln w="19050">
                  <a:noFill/>
                </a:ln>
                <a:solidFill>
                  <a:srgbClr val="FFFFFF"/>
                </a:solidFill>
                <a:latin typeface="思源黑体 Bold" panose="020B0800000000000000" pitchFamily="34" charset="-122"/>
                <a:ea typeface="思源黑体 Bold" panose="020B0800000000000000" pitchFamily="34" charset="-122"/>
              </a:rPr>
              <a:t>新个税法修改部分逐条解读</a:t>
            </a:r>
          </a:p>
        </p:txBody>
      </p:sp>
      <p:grpSp>
        <p:nvGrpSpPr>
          <p:cNvPr id="24" name="PA-组合 6">
            <a:extLst>
              <a:ext uri="{FF2B5EF4-FFF2-40B4-BE49-F238E27FC236}">
                <a16:creationId xmlns:a16="http://schemas.microsoft.com/office/drawing/2014/main" id="{1017A47F-8D57-4522-B701-F42063682BA1}"/>
              </a:ext>
            </a:extLst>
          </p:cNvPr>
          <p:cNvGrpSpPr/>
          <p:nvPr>
            <p:custDataLst>
              <p:tags r:id="rId2"/>
            </p:custDataLst>
          </p:nvPr>
        </p:nvGrpSpPr>
        <p:grpSpPr>
          <a:xfrm>
            <a:off x="5256189" y="1487722"/>
            <a:ext cx="1679620" cy="1295483"/>
            <a:chOff x="3385106" y="987346"/>
            <a:chExt cx="1258902" cy="972000"/>
          </a:xfrm>
        </p:grpSpPr>
        <p:sp>
          <p:nvSpPr>
            <p:cNvPr id="25" name="PA-椭圆 7">
              <a:extLst>
                <a:ext uri="{FF2B5EF4-FFF2-40B4-BE49-F238E27FC236}">
                  <a16:creationId xmlns:a16="http://schemas.microsoft.com/office/drawing/2014/main" id="{48E35229-D2D7-4665-831F-3FD9758B249C}"/>
                </a:ext>
              </a:extLst>
            </p:cNvPr>
            <p:cNvSpPr/>
            <p:nvPr>
              <p:custDataLst>
                <p:tags r:id="rId3"/>
              </p:custDataLst>
            </p:nvPr>
          </p:nvSpPr>
          <p:spPr>
            <a:xfrm>
              <a:off x="3528557" y="987346"/>
              <a:ext cx="972000" cy="972000"/>
            </a:xfrm>
            <a:prstGeom prst="ellipse">
              <a:avLst/>
            </a:prstGeom>
            <a:solidFill>
              <a:srgbClr val="FFFFFF">
                <a:alpha val="50000"/>
              </a:srgbClr>
            </a:solidFill>
            <a:ln w="25400">
              <a:noFill/>
            </a:ln>
          </p:spPr>
          <p:txBody>
            <a:bodyPr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sp>
          <p:nvSpPr>
            <p:cNvPr id="26" name="PA-椭圆 19">
              <a:extLst>
                <a:ext uri="{FF2B5EF4-FFF2-40B4-BE49-F238E27FC236}">
                  <a16:creationId xmlns:a16="http://schemas.microsoft.com/office/drawing/2014/main" id="{42DE43CD-F517-4B2F-A67D-8BE4EFE768EB}"/>
                </a:ext>
              </a:extLst>
            </p:cNvPr>
            <p:cNvSpPr/>
            <p:nvPr>
              <p:custDataLst>
                <p:tags r:id="rId4"/>
              </p:custDataLst>
            </p:nvPr>
          </p:nvSpPr>
          <p:spPr>
            <a:xfrm>
              <a:off x="3618557" y="1077574"/>
              <a:ext cx="792000" cy="792000"/>
            </a:xfrm>
            <a:prstGeom prst="ellipse">
              <a:avLst/>
            </a:prstGeom>
            <a:gradFill flip="none" rotWithShape="1">
              <a:gsLst>
                <a:gs pos="90000">
                  <a:srgbClr val="F55050"/>
                </a:gs>
                <a:gs pos="30000">
                  <a:srgbClr val="B80006"/>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等线"/>
                <a:ea typeface="等线" panose="02010600030101010101" pitchFamily="2" charset="-122"/>
              </a:endParaRPr>
            </a:p>
          </p:txBody>
        </p:sp>
        <p:sp>
          <p:nvSpPr>
            <p:cNvPr id="27" name="PA-文本框 14">
              <a:extLst>
                <a:ext uri="{FF2B5EF4-FFF2-40B4-BE49-F238E27FC236}">
                  <a16:creationId xmlns:a16="http://schemas.microsoft.com/office/drawing/2014/main" id="{A193DB2A-56A0-47F3-A402-C206066E0B4A}"/>
                </a:ext>
              </a:extLst>
            </p:cNvPr>
            <p:cNvSpPr txBox="1"/>
            <p:nvPr>
              <p:custDataLst>
                <p:tags r:id="rId5"/>
              </p:custDataLst>
            </p:nvPr>
          </p:nvSpPr>
          <p:spPr>
            <a:xfrm>
              <a:off x="3385106" y="1148980"/>
              <a:ext cx="1258902" cy="647482"/>
            </a:xfrm>
            <a:prstGeom prst="rect">
              <a:avLst/>
            </a:prstGeom>
            <a:noFill/>
            <a:ln w="9525">
              <a:noFill/>
            </a:ln>
          </p:spPr>
          <p:txBody>
            <a:bodyPr wrap="square" lIns="125695" tIns="62847" rIns="125695" bIns="62847" anchor="t">
              <a:spAutoFit/>
            </a:bodyPr>
            <a:lstStyle/>
            <a:p>
              <a:pPr marL="0" marR="0" lvl="0" indent="0" algn="ctr" defTabSz="12192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rPr>
                <a:t>04</a:t>
              </a:r>
              <a:endParaRPr kumimoji="0" lang="zh-CN" altLang="en-US"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grpSp>
    </p:spTree>
    <p:extLst>
      <p:ext uri="{BB962C8B-B14F-4D97-AF65-F5344CB8AC3E}">
        <p14:creationId xmlns:p14="http://schemas.microsoft.com/office/powerpoint/2010/main" val="35639163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24"/>
                                        </p:tgtEl>
                                        <p:attrNameLst>
                                          <p:attrName>ppt_w</p:attrName>
                                        </p:attrNameLst>
                                      </p:cBhvr>
                                      <p:tavLst>
                                        <p:tav tm="0" fmla="#ppt_w-#ppt_w*cos(4*pi*$)*(1-$)^2">
                                          <p:val>
                                            <p:strVal val="0"/>
                                          </p:val>
                                        </p:tav>
                                        <p:tav tm="100000">
                                          <p:val>
                                            <p:strVal val="1"/>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2/3*#ppt_w"/>
                                          </p:val>
                                        </p:tav>
                                        <p:tav tm="100000">
                                          <p:val>
                                            <p:strVal val="#ppt_w"/>
                                          </p:val>
                                        </p:tav>
                                      </p:tavLst>
                                    </p:anim>
                                    <p:anim calcmode="lin" valueType="num">
                                      <p:cBhvr>
                                        <p:cTn id="12"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700808"/>
            <a:ext cx="648072" cy="4608512"/>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21590" y="1700530"/>
            <a:ext cx="2426335" cy="927735"/>
          </a:xfrm>
          <a:prstGeom prst="homePlate">
            <a:avLst/>
          </a:prstGeom>
          <a:solidFill>
            <a:schemeClr val="bg1"/>
          </a:solidFill>
          <a:ln w="44450" cap="flat" cmpd="sng" algn="ctr">
            <a:solidFill>
              <a:srgbClr val="C00000"/>
            </a:solidFill>
            <a:prstDash val="solid"/>
            <a:miter lim="800000"/>
          </a:ln>
          <a:effectLst/>
        </p:spPr>
        <p:txBody>
          <a:bodyPr rtlCol="0" anchor="ctr"/>
          <a:lstStyle/>
          <a:p>
            <a:pPr lvl="0" algn="ctr" defTabSz="914400"/>
            <a:r>
              <a:rPr lang="zh-CN" altLang="en-US" sz="2600" b="1" kern="0" dirty="0">
                <a:solidFill>
                  <a:srgbClr val="C00000"/>
                </a:solidFill>
                <a:sym typeface="Arial" panose="020B0604020202020204" pitchFamily="34" charset="0"/>
              </a:rPr>
              <a:t>第一条</a:t>
            </a:r>
            <a:endParaRPr lang="en-US" altLang="zh-CN" sz="2600" b="1" kern="0" dirty="0">
              <a:solidFill>
                <a:srgbClr val="C00000"/>
              </a:solidFill>
              <a:sym typeface="Arial" panose="020B0604020202020204" pitchFamily="34" charset="0"/>
            </a:endParaRPr>
          </a:p>
          <a:p>
            <a:pPr lvl="0" algn="ctr" defTabSz="914400"/>
            <a:r>
              <a:rPr lang="zh-CN" altLang="en-US" sz="2600" b="1" kern="0" dirty="0">
                <a:solidFill>
                  <a:srgbClr val="C00000"/>
                </a:solidFill>
                <a:sym typeface="Arial" panose="020B0604020202020204" pitchFamily="34" charset="0"/>
              </a:rPr>
              <a:t>修改为</a:t>
            </a:r>
            <a:endParaRPr kumimoji="0" lang="zh-CN" altLang="en-US" sz="2600" b="1" i="0" u="none" strike="noStrike" kern="0" cap="none" spc="0" normalizeH="0" baseline="0" noProof="0" dirty="0">
              <a:ln>
                <a:noFill/>
              </a:ln>
              <a:solidFill>
                <a:srgbClr val="C00000"/>
              </a:solidFill>
              <a:effectLst/>
              <a:uLnTx/>
              <a:uFillTx/>
              <a:sym typeface="Arial" panose="020B0604020202020204" pitchFamily="34" charset="0"/>
            </a:endParaRPr>
          </a:p>
        </p:txBody>
      </p:sp>
      <p:sp>
        <p:nvSpPr>
          <p:cNvPr id="5" name="TextBox 48"/>
          <p:cNvSpPr txBox="1"/>
          <p:nvPr/>
        </p:nvSpPr>
        <p:spPr>
          <a:xfrm>
            <a:off x="2499501" y="1872139"/>
            <a:ext cx="8853083" cy="4100610"/>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“在中国境内有住所，或者无住所而一个纳税年度内在中国境内居住累计满一百八十三天的个人，为居民个人。居民个人从中国境内和境外取得的所得，依照本法规定缴纳个人所得税。</a:t>
            </a:r>
          </a:p>
          <a:p>
            <a:pPr algn="just" defTabSz="1218565">
              <a:lnSpc>
                <a:spcPct val="150000"/>
              </a:lnSpc>
            </a:pPr>
            <a:endParaRPr lang="zh-CN" altLang="en-US" sz="20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“在中国境内无住所又不居住，或者无住所而一个纳税年度内在中国境内居住累计不满一百八十三天的个人，为非居民个人。非居民个人从中国境内取得的所得，依照本法规定缴纳个人所得税。</a:t>
            </a:r>
          </a:p>
          <a:p>
            <a:pPr algn="just" defTabSz="1218565">
              <a:lnSpc>
                <a:spcPct val="150000"/>
              </a:lnSpc>
            </a:pPr>
            <a:endParaRPr lang="zh-CN" altLang="en-US" sz="20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“纳税年度，自公历一月一日起至十二月三十一日止。”</a:t>
            </a:r>
          </a:p>
        </p:txBody>
      </p:sp>
      <p:sp>
        <p:nvSpPr>
          <p:cNvPr id="6" name="等腰三角形 5">
            <a:extLst>
              <a:ext uri="{FF2B5EF4-FFF2-40B4-BE49-F238E27FC236}">
                <a16:creationId xmlns:a16="http://schemas.microsoft.com/office/drawing/2014/main" id="{01173721-5012-4749-8BB4-3ABC53259593}"/>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CEFB23AF-5CD2-4E48-846E-80C32DC03ED5}"/>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E86776AA-778F-4984-9135-8307A41FBF31}"/>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44450" y="1538605"/>
            <a:ext cx="242570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第二条</a:t>
            </a:r>
          </a:p>
          <a:p>
            <a:pPr lvl="0" algn="ctr" defTabSz="914400"/>
            <a:r>
              <a:rPr lang="zh-CN" altLang="en-US" sz="2600" b="1" kern="0" dirty="0">
                <a:solidFill>
                  <a:srgbClr val="C00000"/>
                </a:solidFill>
                <a:sym typeface="Arial" panose="020B0604020202020204" pitchFamily="34" charset="0"/>
              </a:rPr>
              <a:t>修改为</a:t>
            </a:r>
          </a:p>
        </p:txBody>
      </p:sp>
      <p:sp>
        <p:nvSpPr>
          <p:cNvPr id="5" name="TextBox 48"/>
          <p:cNvSpPr txBox="1"/>
          <p:nvPr/>
        </p:nvSpPr>
        <p:spPr>
          <a:xfrm>
            <a:off x="2499501" y="1710091"/>
            <a:ext cx="8853083" cy="4616648"/>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“下列各项个人所得，应当缴纳个人所得税：</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“（一）工资、薪金所得；               “（二）劳务报酬所得；</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“（三）稿酬所得；                         “（四）特许权使用费所得；</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“（五）经营所得；                         “（六）利息、股息、红利所得</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“（七）财产租赁所得；                  “（八）财产转让所得；</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“（九）偶然所得。</a:t>
            </a: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居民个人取得前款第一项至第四项所得（以下称综合所得），按纳税年度合并计算个人所得税；非居民个人取得前款第一项至第四项所得，按月或者按次分项计算个人所得税。纳税人取得前款第五项至第九项所得，依照本法规定分别计算个人所得税。”</a:t>
            </a:r>
          </a:p>
        </p:txBody>
      </p:sp>
      <p:sp>
        <p:nvSpPr>
          <p:cNvPr id="6" name="等腰三角形 5">
            <a:extLst>
              <a:ext uri="{FF2B5EF4-FFF2-40B4-BE49-F238E27FC236}">
                <a16:creationId xmlns:a16="http://schemas.microsoft.com/office/drawing/2014/main" id="{39C9748B-5BB3-480E-AB92-479C568DFE81}"/>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B334945C-964A-49C9-B0D2-C47E1144938C}"/>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57FD4CC8-F09E-4AB6-ACD8-23F3CD8765E3}"/>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75565" y="1538605"/>
            <a:ext cx="246507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第三条</a:t>
            </a:r>
          </a:p>
          <a:p>
            <a:pPr lvl="0" algn="ctr" defTabSz="914400"/>
            <a:r>
              <a:rPr lang="zh-CN" altLang="en-US" sz="2600" b="1" kern="0" dirty="0">
                <a:solidFill>
                  <a:srgbClr val="C00000"/>
                </a:solidFill>
                <a:sym typeface="Arial" panose="020B0604020202020204" pitchFamily="34" charset="0"/>
              </a:rPr>
              <a:t>修改为</a:t>
            </a:r>
          </a:p>
        </p:txBody>
      </p:sp>
      <p:sp>
        <p:nvSpPr>
          <p:cNvPr id="5" name="TextBox 48"/>
          <p:cNvSpPr txBox="1"/>
          <p:nvPr/>
        </p:nvSpPr>
        <p:spPr>
          <a:xfrm>
            <a:off x="2499501" y="1710091"/>
            <a:ext cx="8853083" cy="3971600"/>
          </a:xfrm>
          <a:prstGeom prst="rect">
            <a:avLst/>
          </a:prstGeom>
          <a:noFill/>
        </p:spPr>
        <p:txBody>
          <a:bodyPr wrap="square" lIns="0" tIns="0" rIns="0" bIns="0" rtlCol="0">
            <a:spAutoFit/>
          </a:bodyPr>
          <a:lstStyle/>
          <a:p>
            <a:pPr algn="just" defTabSz="1218565">
              <a:lnSpc>
                <a:spcPct val="150000"/>
              </a:lnSpc>
            </a:pPr>
            <a:r>
              <a:rPr lang="zh-CN" altLang="en-US" sz="2500" dirty="0">
                <a:solidFill>
                  <a:srgbClr val="000000">
                    <a:lumMod val="65000"/>
                    <a:lumOff val="35000"/>
                  </a:srgbClr>
                </a:solidFill>
                <a:latin typeface="微软雅黑" panose="020B0503020204020204" charset="-122"/>
                <a:cs typeface="+mn-ea"/>
                <a:sym typeface="+mn-lt"/>
              </a:rPr>
              <a:t>“个人所得税的税率：</a:t>
            </a:r>
          </a:p>
          <a:p>
            <a:pPr algn="just" defTabSz="1218565">
              <a:lnSpc>
                <a:spcPct val="150000"/>
              </a:lnSpc>
            </a:pPr>
            <a:r>
              <a:rPr lang="zh-CN" altLang="en-US" sz="2500" dirty="0">
                <a:solidFill>
                  <a:srgbClr val="000000">
                    <a:lumMod val="65000"/>
                    <a:lumOff val="35000"/>
                  </a:srgbClr>
                </a:solidFill>
                <a:latin typeface="微软雅黑" panose="020B0503020204020204" charset="-122"/>
                <a:cs typeface="+mn-ea"/>
                <a:sym typeface="+mn-lt"/>
              </a:rPr>
              <a:t>“（一）综合所得，适用百分之三至百分之四十五的超额累进税率（税率表附后）；</a:t>
            </a:r>
          </a:p>
          <a:p>
            <a:pPr algn="just" defTabSz="1218565">
              <a:lnSpc>
                <a:spcPct val="150000"/>
              </a:lnSpc>
            </a:pPr>
            <a:r>
              <a:rPr lang="zh-CN" altLang="en-US" sz="2500" dirty="0">
                <a:solidFill>
                  <a:srgbClr val="000000">
                    <a:lumMod val="65000"/>
                    <a:lumOff val="35000"/>
                  </a:srgbClr>
                </a:solidFill>
                <a:latin typeface="微软雅黑" panose="020B0503020204020204" charset="-122"/>
                <a:cs typeface="+mn-ea"/>
                <a:sym typeface="+mn-lt"/>
              </a:rPr>
              <a:t>“（二）经营所得，适用百分之五至百分之三十五的超额累进税率（税率表附后）；</a:t>
            </a:r>
          </a:p>
          <a:p>
            <a:pPr algn="just" defTabSz="1218565">
              <a:lnSpc>
                <a:spcPct val="150000"/>
              </a:lnSpc>
            </a:pPr>
            <a:r>
              <a:rPr lang="zh-CN" altLang="en-US" sz="2500" dirty="0">
                <a:solidFill>
                  <a:srgbClr val="000000">
                    <a:lumMod val="65000"/>
                    <a:lumOff val="35000"/>
                  </a:srgbClr>
                </a:solidFill>
                <a:latin typeface="微软雅黑" panose="020B0503020204020204" charset="-122"/>
                <a:cs typeface="+mn-ea"/>
                <a:sym typeface="+mn-lt"/>
              </a:rPr>
              <a:t>“（三）利息、股息、红利所得，财产租赁所得，财产转让所得和偶然所得，适用比例税率，税率为百分之二十。”</a:t>
            </a:r>
          </a:p>
        </p:txBody>
      </p:sp>
      <p:sp>
        <p:nvSpPr>
          <p:cNvPr id="6" name="等腰三角形 5">
            <a:extLst>
              <a:ext uri="{FF2B5EF4-FFF2-40B4-BE49-F238E27FC236}">
                <a16:creationId xmlns:a16="http://schemas.microsoft.com/office/drawing/2014/main" id="{C3E22014-5E2E-4CC0-8E3D-3E4A20DD385D}"/>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A16F8148-CAD9-467B-A2EC-E7F7D29D2ED0}"/>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B7C2A6AA-3796-4667-8862-B8B37B484B24}"/>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28575" y="1538605"/>
            <a:ext cx="228600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第四条</a:t>
            </a:r>
          </a:p>
        </p:txBody>
      </p:sp>
      <p:sp>
        <p:nvSpPr>
          <p:cNvPr id="5" name="TextBox 48"/>
          <p:cNvSpPr txBox="1"/>
          <p:nvPr/>
        </p:nvSpPr>
        <p:spPr>
          <a:xfrm>
            <a:off x="2499501" y="1802689"/>
            <a:ext cx="8853083" cy="1747786"/>
          </a:xfrm>
          <a:prstGeom prst="rect">
            <a:avLst/>
          </a:prstGeom>
          <a:noFill/>
        </p:spPr>
        <p:txBody>
          <a:bodyPr wrap="square" lIns="0" tIns="0" rIns="0" bIns="0" rtlCol="0">
            <a:spAutoFit/>
          </a:bodyPr>
          <a:lstStyle/>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第四条中的“免纳”修改为“免征”。</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在第六项中的“复员费”后增加“退役金”。</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将第七项中的“退休工资、离休工资”修改为“基本养老金或者退休费、离休费”。</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删除第八项中的“我国”。</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将第十项修改为：“国务院规定的其他免税所得。”</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增加一款，作为第二款：“前款第十项免税规定，由国务院报全国人民代表大会常务委员会备案。”</a:t>
            </a:r>
          </a:p>
        </p:txBody>
      </p:sp>
      <p:sp>
        <p:nvSpPr>
          <p:cNvPr id="6" name="矩形: 圆角 14"/>
          <p:cNvSpPr/>
          <p:nvPr/>
        </p:nvSpPr>
        <p:spPr>
          <a:xfrm>
            <a:off x="-28575" y="3862705"/>
            <a:ext cx="228600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第五条</a:t>
            </a:r>
          </a:p>
          <a:p>
            <a:pPr lvl="0" algn="ctr" defTabSz="914400"/>
            <a:r>
              <a:rPr lang="zh-CN" altLang="en-US" sz="2600" b="1" kern="0" dirty="0">
                <a:solidFill>
                  <a:srgbClr val="C00000"/>
                </a:solidFill>
                <a:sym typeface="Arial" panose="020B0604020202020204" pitchFamily="34" charset="0"/>
              </a:rPr>
              <a:t>修改为</a:t>
            </a:r>
          </a:p>
        </p:txBody>
      </p:sp>
      <p:sp>
        <p:nvSpPr>
          <p:cNvPr id="7" name="TextBox 48"/>
          <p:cNvSpPr txBox="1"/>
          <p:nvPr/>
        </p:nvSpPr>
        <p:spPr>
          <a:xfrm>
            <a:off x="2499501" y="3838508"/>
            <a:ext cx="8853083" cy="2068259"/>
          </a:xfrm>
          <a:prstGeom prst="rect">
            <a:avLst/>
          </a:prstGeom>
          <a:noFill/>
        </p:spPr>
        <p:txBody>
          <a:bodyPr wrap="square" lIns="0" tIns="0" rIns="0" bIns="0" rtlCol="0">
            <a:spAutoFit/>
          </a:bodyPr>
          <a:lstStyle/>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“有下列情形之一的，可以减征个人所得税，具体幅度和期限，由省、自治区、直辖市人民政府规定，并报同级人民代表大会常务委员会备案：</a:t>
            </a:r>
            <a:endParaRPr lang="en-US" altLang="zh-CN" sz="1600" dirty="0">
              <a:solidFill>
                <a:srgbClr val="000000">
                  <a:lumMod val="65000"/>
                  <a:lumOff val="35000"/>
                </a:srgbClr>
              </a:solidFill>
              <a:latin typeface="微软雅黑" panose="020B0503020204020204" charset="-122"/>
              <a:cs typeface="+mn-ea"/>
              <a:sym typeface="+mn-lt"/>
            </a:endParaRPr>
          </a:p>
          <a:p>
            <a:pPr algn="just" defTabSz="1218565">
              <a:lnSpc>
                <a:spcPct val="120000"/>
              </a:lnSpc>
            </a:pPr>
            <a:endParaRPr lang="zh-CN" altLang="en-US" sz="1600" dirty="0">
              <a:solidFill>
                <a:srgbClr val="000000">
                  <a:lumMod val="65000"/>
                  <a:lumOff val="35000"/>
                </a:srgbClr>
              </a:solidFill>
              <a:latin typeface="微软雅黑" panose="020B0503020204020204" charset="-122"/>
              <a:cs typeface="+mn-ea"/>
              <a:sym typeface="+mn-lt"/>
            </a:endParaRP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“（一）残疾、孤老人员和烈属的所得；</a:t>
            </a: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“（二）因自然灾害遭受重大损失的。</a:t>
            </a:r>
          </a:p>
          <a:p>
            <a:pPr algn="just" defTabSz="1218565">
              <a:lnSpc>
                <a:spcPct val="120000"/>
              </a:lnSpc>
            </a:pPr>
            <a:endParaRPr lang="zh-CN" altLang="en-US" sz="1600" dirty="0">
              <a:solidFill>
                <a:srgbClr val="000000">
                  <a:lumMod val="65000"/>
                  <a:lumOff val="35000"/>
                </a:srgbClr>
              </a:solidFill>
              <a:latin typeface="微软雅黑" panose="020B0503020204020204" charset="-122"/>
              <a:cs typeface="+mn-ea"/>
              <a:sym typeface="+mn-lt"/>
            </a:endParaRPr>
          </a:p>
          <a:p>
            <a:pPr algn="just" defTabSz="1218565">
              <a:lnSpc>
                <a:spcPct val="120000"/>
              </a:lnSpc>
            </a:pPr>
            <a:r>
              <a:rPr lang="zh-CN" altLang="en-US" sz="1600" dirty="0">
                <a:solidFill>
                  <a:srgbClr val="000000">
                    <a:lumMod val="65000"/>
                    <a:lumOff val="35000"/>
                  </a:srgbClr>
                </a:solidFill>
                <a:latin typeface="微软雅黑" panose="020B0503020204020204" charset="-122"/>
                <a:cs typeface="+mn-ea"/>
                <a:sym typeface="+mn-lt"/>
              </a:rPr>
              <a:t>“国务院可以规定其他减税情形，报全国人民代表大会常务委员会备案。”</a:t>
            </a:r>
          </a:p>
        </p:txBody>
      </p:sp>
      <p:sp>
        <p:nvSpPr>
          <p:cNvPr id="8" name="等腰三角形 7">
            <a:extLst>
              <a:ext uri="{FF2B5EF4-FFF2-40B4-BE49-F238E27FC236}">
                <a16:creationId xmlns:a16="http://schemas.microsoft.com/office/drawing/2014/main" id="{E2C54460-27A8-4071-88B3-F595B9922970}"/>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B64604D9-36CC-429F-9B23-B866506F5F6F}"/>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10" name="等腰三角形 9">
            <a:extLst>
              <a:ext uri="{FF2B5EF4-FFF2-40B4-BE49-F238E27FC236}">
                <a16:creationId xmlns:a16="http://schemas.microsoft.com/office/drawing/2014/main" id="{84528EDD-7B4D-40A2-88FE-8607DF79F883}"/>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P spid="9" grpId="0"/>
      <p:bldP spid="1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223076" y="1538605"/>
            <a:ext cx="2456815"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第六条</a:t>
            </a:r>
          </a:p>
          <a:p>
            <a:pPr lvl="0" algn="ctr" defTabSz="914400"/>
            <a:r>
              <a:rPr lang="zh-CN" altLang="en-US" sz="2600" b="1" kern="0" dirty="0">
                <a:solidFill>
                  <a:srgbClr val="C00000"/>
                </a:solidFill>
                <a:sym typeface="Arial" panose="020B0604020202020204" pitchFamily="34" charset="0"/>
              </a:rPr>
              <a:t>修改为</a:t>
            </a:r>
          </a:p>
        </p:txBody>
      </p:sp>
      <p:sp>
        <p:nvSpPr>
          <p:cNvPr id="5" name="TextBox 48"/>
          <p:cNvSpPr txBox="1"/>
          <p:nvPr/>
        </p:nvSpPr>
        <p:spPr>
          <a:xfrm>
            <a:off x="2962659" y="1538605"/>
            <a:ext cx="8473968" cy="4662751"/>
          </a:xfrm>
          <a:prstGeom prst="rect">
            <a:avLst/>
          </a:prstGeom>
          <a:noFill/>
        </p:spPr>
        <p:txBody>
          <a:bodyPr wrap="square" lIns="0" tIns="0" rIns="0" bIns="0" rtlCol="0">
            <a:spAutoFit/>
          </a:bodyPr>
          <a:lstStyle/>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应纳税所得额的计算：</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“（一）居民个人的综合所得，以每一纳税年度的收入额减除费用六万元以及专项扣除、专项附加扣除和依法确定的其他扣除后的余额，为应纳税所得额。</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“（二）非居民个人的工资、薪金所得，以每月收入额减除费用五千元后的余额为应纳税所得额；劳务报酬所得、稿酬所得、特许权使用费所得，以每次收入额为应纳税所得额。</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“（三）经营所得，以每一纳税年度的收入总额减除成本、费用以及损失后的余额，为应纳税所得额。</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“（四）财产租赁所得，每次收入不超过四千元的，减除费用八百元；四千元以上的，减除百分之二十的费用，其余额为应纳税所得额。</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“（五）财产转让所得，以转让财产的收入额减除财产原值和合理费用后的余额，为应纳税所得额。</a:t>
            </a: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“（六）利息、股息、红利所得和偶然所得，以每次收入额为应纳税所得额。</a:t>
            </a:r>
          </a:p>
        </p:txBody>
      </p:sp>
      <p:sp>
        <p:nvSpPr>
          <p:cNvPr id="6" name="等腰三角形 5">
            <a:extLst>
              <a:ext uri="{FF2B5EF4-FFF2-40B4-BE49-F238E27FC236}">
                <a16:creationId xmlns:a16="http://schemas.microsoft.com/office/drawing/2014/main" id="{8BAACCEC-BBFA-4DF8-A41A-C888E476E3F4}"/>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C87F2EDC-4A9C-412D-ADA7-C64E90186754}"/>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2F1A27EA-9B93-47A2-82DC-20D0CAC77E03}"/>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80456"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353872" y="1538759"/>
            <a:ext cx="230124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第六条</a:t>
            </a:r>
          </a:p>
          <a:p>
            <a:pPr lvl="0" algn="ctr" defTabSz="914400"/>
            <a:r>
              <a:rPr lang="zh-CN" altLang="en-US" sz="2600" b="1" kern="0" dirty="0">
                <a:solidFill>
                  <a:srgbClr val="C00000"/>
                </a:solidFill>
                <a:sym typeface="Arial" panose="020B0604020202020204" pitchFamily="34" charset="0"/>
              </a:rPr>
              <a:t>修改为</a:t>
            </a:r>
          </a:p>
        </p:txBody>
      </p:sp>
      <p:sp>
        <p:nvSpPr>
          <p:cNvPr id="5" name="TextBox 48"/>
          <p:cNvSpPr txBox="1"/>
          <p:nvPr/>
        </p:nvSpPr>
        <p:spPr>
          <a:xfrm>
            <a:off x="2782957" y="1721666"/>
            <a:ext cx="8569627" cy="4270336"/>
          </a:xfrm>
          <a:prstGeom prst="rect">
            <a:avLst/>
          </a:prstGeom>
          <a:noFill/>
        </p:spPr>
        <p:txBody>
          <a:bodyPr wrap="square" lIns="0" tIns="0" rIns="0" bIns="0" rtlCol="0">
            <a:spAutoFit/>
          </a:bodyPr>
          <a:lstStyle/>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“劳务报酬所得、稿酬所得、特许权使用费所得以收入减除百分之二十的费用后的余额为收入额。稿酬所得的收入额减按百分之七十计算。</a:t>
            </a:r>
          </a:p>
          <a:p>
            <a:pPr algn="just" defTabSz="1218565">
              <a:lnSpc>
                <a:spcPct val="150000"/>
              </a:lnSpc>
            </a:pPr>
            <a:endParaRPr lang="zh-CN" altLang="en-US" sz="17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个人将其所得对教育、扶贫、济困等公益慈善事业进行捐赠，捐赠额未超过纳税人申报的应纳税所得额百分之三十的部分，可以从其应纳税所得额中扣除；国务院规定对公益慈善事业捐赠实行全额税前扣除的，从其规定。</a:t>
            </a:r>
          </a:p>
          <a:p>
            <a:pPr algn="just" defTabSz="1218565">
              <a:lnSpc>
                <a:spcPct val="150000"/>
              </a:lnSpc>
            </a:pPr>
            <a:endParaRPr lang="zh-CN" altLang="en-US" sz="17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本条第一款第一项规定的专项扣除，包括居民个人按照国家规定的范围和标准缴纳的基本养老保险、基本医疗保险、失业保险等社会保险费和住房公积金等；专项附加扣除，包括子女教育、继续教育、大病医疗、住房贷款利息或者住房租金、赡养老人等支出，具体范围、标准和实施步骤由国务院确定，并报全国人民代表大会常务委员会备案。”</a:t>
            </a:r>
          </a:p>
        </p:txBody>
      </p:sp>
      <p:sp>
        <p:nvSpPr>
          <p:cNvPr id="6" name="等腰三角形 5">
            <a:extLst>
              <a:ext uri="{FF2B5EF4-FFF2-40B4-BE49-F238E27FC236}">
                <a16:creationId xmlns:a16="http://schemas.microsoft.com/office/drawing/2014/main" id="{0D779000-A836-4DF1-A9DA-5BC6A38FC657}"/>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86A0C351-95A0-4608-8027-9803038D80D9}"/>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3A1B8022-BD1D-4D47-B799-9C302B854657}"/>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417388" y="1538759"/>
            <a:ext cx="2317115"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第七条</a:t>
            </a:r>
          </a:p>
          <a:p>
            <a:pPr lvl="0" algn="ctr" defTabSz="914400"/>
            <a:r>
              <a:rPr lang="zh-CN" altLang="en-US" sz="2600" b="1" kern="0" dirty="0">
                <a:solidFill>
                  <a:srgbClr val="C00000"/>
                </a:solidFill>
                <a:sym typeface="Arial" panose="020B0604020202020204" pitchFamily="34" charset="0"/>
              </a:rPr>
              <a:t>修改为</a:t>
            </a:r>
          </a:p>
        </p:txBody>
      </p:sp>
      <p:sp>
        <p:nvSpPr>
          <p:cNvPr id="5" name="TextBox 48"/>
          <p:cNvSpPr txBox="1"/>
          <p:nvPr/>
        </p:nvSpPr>
        <p:spPr>
          <a:xfrm>
            <a:off x="2862470" y="1538759"/>
            <a:ext cx="8912142" cy="782074"/>
          </a:xfrm>
          <a:prstGeom prst="rect">
            <a:avLst/>
          </a:prstGeom>
          <a:noFill/>
        </p:spPr>
        <p:txBody>
          <a:bodyPr wrap="square" lIns="0" tIns="0" rIns="0" bIns="0" rtlCol="0">
            <a:spAutoFit/>
          </a:bodyPr>
          <a:lstStyle/>
          <a:p>
            <a:pPr algn="just" defTabSz="1218565">
              <a:lnSpc>
                <a:spcPct val="150000"/>
              </a:lnSpc>
            </a:pPr>
            <a:r>
              <a:rPr lang="zh-CN" altLang="en-US" dirty="0">
                <a:solidFill>
                  <a:srgbClr val="000000">
                    <a:lumMod val="65000"/>
                    <a:lumOff val="35000"/>
                  </a:srgbClr>
                </a:solidFill>
                <a:latin typeface="微软雅黑" panose="020B0503020204020204" charset="-122"/>
                <a:cs typeface="+mn-ea"/>
                <a:sym typeface="+mn-lt"/>
              </a:rPr>
              <a:t>“居民个人从中国境外取得的所得，可以从其应纳税额中抵免已在境外缴纳的个人所得税税额，但抵免额不得超过该纳税人境外所得依照本法规定计算的应纳税额。”</a:t>
            </a:r>
          </a:p>
        </p:txBody>
      </p:sp>
      <p:sp>
        <p:nvSpPr>
          <p:cNvPr id="6" name="矩形: 圆角 14"/>
          <p:cNvSpPr/>
          <p:nvPr/>
        </p:nvSpPr>
        <p:spPr>
          <a:xfrm>
            <a:off x="417388" y="2985924"/>
            <a:ext cx="2317115"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增加一条作第八条</a:t>
            </a:r>
          </a:p>
        </p:txBody>
      </p:sp>
      <p:sp>
        <p:nvSpPr>
          <p:cNvPr id="7" name="TextBox 48"/>
          <p:cNvSpPr txBox="1"/>
          <p:nvPr/>
        </p:nvSpPr>
        <p:spPr>
          <a:xfrm>
            <a:off x="2862470" y="2923848"/>
            <a:ext cx="8912142" cy="2877263"/>
          </a:xfrm>
          <a:prstGeom prst="rect">
            <a:avLst/>
          </a:prstGeom>
          <a:noFill/>
        </p:spPr>
        <p:txBody>
          <a:bodyPr wrap="square" lIns="0" tIns="0" rIns="0" bIns="0" rtlCol="0">
            <a:spAutoFit/>
          </a:bodyPr>
          <a:lstStyle/>
          <a:p>
            <a:pPr algn="just" defTabSz="1218565">
              <a:lnSpc>
                <a:spcPct val="160000"/>
              </a:lnSpc>
            </a:pPr>
            <a:r>
              <a:rPr lang="zh-CN" altLang="en-US" sz="1700" dirty="0">
                <a:solidFill>
                  <a:srgbClr val="000000">
                    <a:lumMod val="65000"/>
                    <a:lumOff val="35000"/>
                  </a:srgbClr>
                </a:solidFill>
                <a:latin typeface="微软雅黑" panose="020B0503020204020204" charset="-122"/>
                <a:cs typeface="+mn-ea"/>
                <a:sym typeface="+mn-lt"/>
              </a:rPr>
              <a:t>有下列情形之一的，税务机关有权按照合理方法进行纳税调整：</a:t>
            </a:r>
          </a:p>
          <a:p>
            <a:pPr algn="just" defTabSz="1218565">
              <a:lnSpc>
                <a:spcPct val="160000"/>
              </a:lnSpc>
            </a:pPr>
            <a:r>
              <a:rPr lang="zh-CN" altLang="en-US" sz="1700" dirty="0">
                <a:solidFill>
                  <a:srgbClr val="000000">
                    <a:lumMod val="65000"/>
                    <a:lumOff val="35000"/>
                  </a:srgbClr>
                </a:solidFill>
                <a:latin typeface="微软雅黑" panose="020B0503020204020204" charset="-122"/>
                <a:cs typeface="+mn-ea"/>
                <a:sym typeface="+mn-lt"/>
              </a:rPr>
              <a:t>“（一）个人与其关联方之间的业务往来不符合独立交易原则而减少本人或者其关联方应纳税额，且无正当理由；</a:t>
            </a:r>
          </a:p>
          <a:p>
            <a:pPr algn="just" defTabSz="1218565">
              <a:lnSpc>
                <a:spcPct val="160000"/>
              </a:lnSpc>
            </a:pPr>
            <a:r>
              <a:rPr lang="zh-CN" altLang="en-US" sz="1700" dirty="0">
                <a:solidFill>
                  <a:srgbClr val="000000">
                    <a:lumMod val="65000"/>
                    <a:lumOff val="35000"/>
                  </a:srgbClr>
                </a:solidFill>
                <a:latin typeface="微软雅黑" panose="020B0503020204020204" charset="-122"/>
                <a:cs typeface="+mn-ea"/>
                <a:sym typeface="+mn-lt"/>
              </a:rPr>
              <a:t>“（二）居民个人控制的，或者居民个人和居民企业共同控制的设立在实际税负明显偏低的国家（地区）的企业，无合理经营需要，对应当归属于居民个人的利润不作分配或者减少分配；</a:t>
            </a:r>
          </a:p>
          <a:p>
            <a:pPr algn="just" defTabSz="1218565">
              <a:lnSpc>
                <a:spcPct val="160000"/>
              </a:lnSpc>
            </a:pPr>
            <a:r>
              <a:rPr lang="zh-CN" altLang="en-US" sz="1700" dirty="0">
                <a:solidFill>
                  <a:srgbClr val="000000">
                    <a:lumMod val="65000"/>
                    <a:lumOff val="35000"/>
                  </a:srgbClr>
                </a:solidFill>
                <a:latin typeface="微软雅黑" panose="020B0503020204020204" charset="-122"/>
                <a:cs typeface="+mn-ea"/>
                <a:sym typeface="+mn-lt"/>
              </a:rPr>
              <a:t>“（三）个人实施其他不具有合理商业目的的安排而获取不当税收利益。</a:t>
            </a:r>
          </a:p>
          <a:p>
            <a:pPr algn="just" defTabSz="1218565">
              <a:lnSpc>
                <a:spcPct val="160000"/>
              </a:lnSpc>
            </a:pPr>
            <a:r>
              <a:rPr lang="zh-CN" altLang="en-US" sz="1700" dirty="0">
                <a:solidFill>
                  <a:srgbClr val="000000">
                    <a:lumMod val="65000"/>
                    <a:lumOff val="35000"/>
                  </a:srgbClr>
                </a:solidFill>
                <a:latin typeface="微软雅黑" panose="020B0503020204020204" charset="-122"/>
                <a:cs typeface="+mn-ea"/>
                <a:sym typeface="+mn-lt"/>
              </a:rPr>
              <a:t>“税务机关依照前款规定作出纳税调整，需要补征税款的，应当补征税款，并依法加收利息。”</a:t>
            </a:r>
          </a:p>
        </p:txBody>
      </p:sp>
      <p:sp>
        <p:nvSpPr>
          <p:cNvPr id="8" name="等腰三角形 7">
            <a:extLst>
              <a:ext uri="{FF2B5EF4-FFF2-40B4-BE49-F238E27FC236}">
                <a16:creationId xmlns:a16="http://schemas.microsoft.com/office/drawing/2014/main" id="{DEE70B07-77D3-481B-88D9-DF509F0A336E}"/>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A704D687-A646-4D1E-AA92-52206365F657}"/>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10" name="等腰三角形 9">
            <a:extLst>
              <a:ext uri="{FF2B5EF4-FFF2-40B4-BE49-F238E27FC236}">
                <a16:creationId xmlns:a16="http://schemas.microsoft.com/office/drawing/2014/main" id="{4B979782-0ADF-4914-8F64-E5C469E1650A}"/>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P spid="9" grpId="0"/>
      <p:bldP spid="1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62173" y="2013995"/>
            <a:ext cx="648072" cy="4312743"/>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5" name="TextBox 48"/>
          <p:cNvSpPr txBox="1"/>
          <p:nvPr/>
        </p:nvSpPr>
        <p:spPr>
          <a:xfrm>
            <a:off x="2117537" y="1918438"/>
            <a:ext cx="8853083" cy="4431983"/>
          </a:xfrm>
          <a:prstGeom prst="rect">
            <a:avLst/>
          </a:prstGeom>
          <a:noFill/>
        </p:spPr>
        <p:txBody>
          <a:bodyPr wrap="square" lIns="0" tIns="0" rIns="0" bIns="0" rtlCol="0">
            <a:spAutoFit/>
          </a:bodyPr>
          <a:lstStyle/>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“第九条  个人所得税以所得人为纳税人，以支付所得的单位或者个人为扣缴义务人。</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“纳税人有中国公民身份号码的，以中国公民身份号码为纳税人识别号；纳税人没有中国公民身份号码的，由税务机关赋予其纳税人识别号。扣缴义务人扣缴税款时，纳税人应当向扣缴义务人提供纳税人识别号。</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“第十条  有下列情形之一的，纳税人应当依法办理纳税申报：</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“（一）取得综合所得需要办理汇算清缴；               “（二）取得应税所得没有扣缴义务人；</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“（三）取得应税所得，扣缴义务人未扣缴税款；     “（四）取得境外所得；</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“（五）因移居境外注销中国户籍；</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“（六）非居民个人在中国境内从两处以上取得工资、薪金所得；</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“（七）国务院规定的其他情形。</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“扣缴义务人应当按照国家规定办理全员全额扣缴申报，并向纳税人提供其个人所得和已扣缴税款等信息。”</a:t>
            </a:r>
          </a:p>
        </p:txBody>
      </p:sp>
      <p:sp>
        <p:nvSpPr>
          <p:cNvPr id="2" name="矩形 1"/>
          <p:cNvSpPr/>
          <p:nvPr/>
        </p:nvSpPr>
        <p:spPr>
          <a:xfrm>
            <a:off x="1185323" y="1305683"/>
            <a:ext cx="9161482" cy="523220"/>
          </a:xfrm>
          <a:prstGeom prst="rect">
            <a:avLst/>
          </a:prstGeom>
          <a:ln>
            <a:solidFill>
              <a:srgbClr val="C00000"/>
            </a:solidFill>
          </a:ln>
        </p:spPr>
        <p:txBody>
          <a:bodyPr wrap="none">
            <a:spAutoFit/>
          </a:bodyPr>
          <a:lstStyle/>
          <a:p>
            <a:r>
              <a:rPr lang="zh-CN" altLang="en-US" sz="2800" b="1" dirty="0">
                <a:solidFill>
                  <a:srgbClr val="C00000"/>
                </a:solidFill>
              </a:rPr>
              <a:t>将第八条改为两条，分别作为第九条、第十条，修改为：</a:t>
            </a:r>
          </a:p>
        </p:txBody>
      </p:sp>
      <p:sp>
        <p:nvSpPr>
          <p:cNvPr id="6" name="等腰三角形 5">
            <a:extLst>
              <a:ext uri="{FF2B5EF4-FFF2-40B4-BE49-F238E27FC236}">
                <a16:creationId xmlns:a16="http://schemas.microsoft.com/office/drawing/2014/main" id="{797502F0-0DBB-4342-B379-1D7EBB28A254}"/>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C33911A6-2491-453C-AD82-D351E1416C2F}"/>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0BDF0573-39A9-44D9-A4BB-92C4743BDAB8}"/>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ldLvl="0" animBg="1"/>
      <p:bldP spid="7" grpId="0"/>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图片 63">
            <a:extLst>
              <a:ext uri="{FF2B5EF4-FFF2-40B4-BE49-F238E27FC236}">
                <a16:creationId xmlns:a16="http://schemas.microsoft.com/office/drawing/2014/main" id="{AC184EBD-6193-4CAA-9564-8F2C425FBA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8494"/>
            <a:ext cx="12192000" cy="6179506"/>
          </a:xfrm>
          <a:prstGeom prst="rect">
            <a:avLst/>
          </a:prstGeom>
        </p:spPr>
      </p:pic>
      <p:grpSp>
        <p:nvGrpSpPr>
          <p:cNvPr id="26" name="组合 25">
            <a:extLst>
              <a:ext uri="{FF2B5EF4-FFF2-40B4-BE49-F238E27FC236}">
                <a16:creationId xmlns:a16="http://schemas.microsoft.com/office/drawing/2014/main" id="{207BF74F-857E-486F-8B5C-F4197DF12EB5}"/>
              </a:ext>
            </a:extLst>
          </p:cNvPr>
          <p:cNvGrpSpPr/>
          <p:nvPr/>
        </p:nvGrpSpPr>
        <p:grpSpPr>
          <a:xfrm>
            <a:off x="4896319" y="-218376"/>
            <a:ext cx="2399363" cy="2399363"/>
            <a:chOff x="757869" y="749395"/>
            <a:chExt cx="1800225" cy="1800225"/>
          </a:xfrm>
        </p:grpSpPr>
        <p:sp>
          <p:nvSpPr>
            <p:cNvPr id="27" name="Oval 187">
              <a:extLst>
                <a:ext uri="{FF2B5EF4-FFF2-40B4-BE49-F238E27FC236}">
                  <a16:creationId xmlns:a16="http://schemas.microsoft.com/office/drawing/2014/main" id="{DDD71D14-2BF6-4E6D-ABFD-293AE6247550}"/>
                </a:ext>
              </a:extLst>
            </p:cNvPr>
            <p:cNvSpPr>
              <a:spLocks noChangeArrowheads="1"/>
            </p:cNvSpPr>
            <p:nvPr/>
          </p:nvSpPr>
          <p:spPr bwMode="auto">
            <a:xfrm>
              <a:off x="757869" y="749395"/>
              <a:ext cx="1800225" cy="1800225"/>
            </a:xfrm>
            <a:prstGeom prst="ellipse">
              <a:avLst/>
            </a:prstGeom>
            <a:noFill/>
            <a:ln w="12700">
              <a:noFill/>
              <a:round/>
              <a:headEnd/>
              <a:tailEnd/>
            </a:ln>
            <a:effectLst>
              <a:prstShdw prst="shdw17" dist="17961" dir="2700000">
                <a:srgbClr val="FFFFFF">
                  <a:gamma/>
                  <a:shade val="60000"/>
                  <a:invGamma/>
                  <a:alpha val="50000"/>
                </a:srgbClr>
              </a:prstShdw>
            </a:effectLst>
          </p:spPr>
          <p:txBody>
            <a:bodyPr wrap="none" anchor="ctr"/>
            <a:lstStyle/>
            <a:p>
              <a:pPr marL="0" marR="0" lvl="0" indent="0" algn="l" defTabSz="12186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等线" panose="02010600030101010101" pitchFamily="2" charset="-122"/>
                <a:cs typeface="+mn-cs"/>
              </a:endParaRPr>
            </a:p>
          </p:txBody>
        </p:sp>
        <p:sp>
          <p:nvSpPr>
            <p:cNvPr id="28" name="标题 24">
              <a:extLst>
                <a:ext uri="{FF2B5EF4-FFF2-40B4-BE49-F238E27FC236}">
                  <a16:creationId xmlns:a16="http://schemas.microsoft.com/office/drawing/2014/main" id="{563D21BB-A5FF-4703-9EE8-AE177E68DBCC}"/>
                </a:ext>
              </a:extLst>
            </p:cNvPr>
            <p:cNvSpPr>
              <a:spLocks/>
            </p:cNvSpPr>
            <p:nvPr/>
          </p:nvSpPr>
          <p:spPr bwMode="auto">
            <a:xfrm>
              <a:off x="868200" y="1578150"/>
              <a:ext cx="15795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1218682"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B80006"/>
                  </a:solidFill>
                  <a:effectLst/>
                  <a:uLnTx/>
                  <a:uFillTx/>
                  <a:latin typeface="思源黑体 Bold" panose="020B0800000000000000" pitchFamily="34" charset="-122"/>
                  <a:ea typeface="思源黑体 Bold" panose="020B0800000000000000" pitchFamily="34" charset="-122"/>
                  <a:cs typeface="+mn-cs"/>
                </a:rPr>
                <a:t>CONTENTS</a:t>
              </a:r>
              <a:endParaRPr kumimoji="0" lang="zh-CN" altLang="en-US" sz="2400" b="0" i="0" u="none" strike="noStrike" kern="0" cap="none" spc="0" normalizeH="0" baseline="0" noProof="0" dirty="0">
                <a:ln>
                  <a:noFill/>
                </a:ln>
                <a:solidFill>
                  <a:srgbClr val="B80006"/>
                </a:solidFill>
                <a:effectLst/>
                <a:uLnTx/>
                <a:uFillTx/>
                <a:latin typeface="思源黑体 Bold" panose="020B0800000000000000" pitchFamily="34" charset="-122"/>
                <a:ea typeface="思源黑体 Bold" panose="020B0800000000000000" pitchFamily="34" charset="-122"/>
                <a:cs typeface="+mn-cs"/>
              </a:endParaRPr>
            </a:p>
          </p:txBody>
        </p:sp>
        <p:sp>
          <p:nvSpPr>
            <p:cNvPr id="29" name="标题 24">
              <a:extLst>
                <a:ext uri="{FF2B5EF4-FFF2-40B4-BE49-F238E27FC236}">
                  <a16:creationId xmlns:a16="http://schemas.microsoft.com/office/drawing/2014/main" id="{D2D0A76A-CED3-401A-A019-23D10BFBCD77}"/>
                </a:ext>
              </a:extLst>
            </p:cNvPr>
            <p:cNvSpPr>
              <a:spLocks/>
            </p:cNvSpPr>
            <p:nvPr/>
          </p:nvSpPr>
          <p:spPr bwMode="auto">
            <a:xfrm>
              <a:off x="937901" y="1075555"/>
              <a:ext cx="144016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1218682" rtl="0" eaLnBrk="1" fontAlgn="auto" latinLnBrk="0" hangingPunct="1">
                <a:lnSpc>
                  <a:spcPct val="100000"/>
                </a:lnSpc>
                <a:spcBef>
                  <a:spcPts val="0"/>
                </a:spcBef>
                <a:spcAft>
                  <a:spcPts val="0"/>
                </a:spcAft>
                <a:buClrTx/>
                <a:buSzTx/>
                <a:buFontTx/>
                <a:buNone/>
                <a:tabLst/>
                <a:defRPr/>
              </a:pPr>
              <a:r>
                <a:rPr kumimoji="0" lang="zh-CN" altLang="en-US" sz="6600" b="1" i="0" u="none" strike="noStrike" kern="0" cap="none" spc="0" normalizeH="0" baseline="0" noProof="0" dirty="0">
                  <a:ln>
                    <a:solidFill>
                      <a:schemeClr val="bg1"/>
                    </a:solidFill>
                  </a:ln>
                  <a:solidFill>
                    <a:srgbClr val="B80006"/>
                  </a:solidFill>
                  <a:effectLst>
                    <a:outerShdw blurRad="38100" dist="38100" dir="2700000" algn="tl">
                      <a:srgbClr val="000000">
                        <a:alpha val="43137"/>
                      </a:srgbClr>
                    </a:outerShdw>
                  </a:effectLst>
                  <a:uLnTx/>
                  <a:uFillTx/>
                  <a:latin typeface="思源黑体 Bold" panose="020B0800000000000000" pitchFamily="34" charset="-122"/>
                  <a:ea typeface="思源黑体 Bold" panose="020B0800000000000000" pitchFamily="34" charset="-122"/>
                  <a:cs typeface="+mn-cs"/>
                </a:rPr>
                <a:t>目录</a:t>
              </a:r>
            </a:p>
          </p:txBody>
        </p:sp>
      </p:grpSp>
      <p:grpSp>
        <p:nvGrpSpPr>
          <p:cNvPr id="2" name="组合 1">
            <a:extLst>
              <a:ext uri="{FF2B5EF4-FFF2-40B4-BE49-F238E27FC236}">
                <a16:creationId xmlns:a16="http://schemas.microsoft.com/office/drawing/2014/main" id="{BD2BA287-5EB4-4FF9-AFCF-6509CA0F90B0}"/>
              </a:ext>
            </a:extLst>
          </p:cNvPr>
          <p:cNvGrpSpPr/>
          <p:nvPr/>
        </p:nvGrpSpPr>
        <p:grpSpPr>
          <a:xfrm>
            <a:off x="6550922" y="3077857"/>
            <a:ext cx="5610744" cy="483870"/>
            <a:chOff x="1193885" y="3286115"/>
            <a:chExt cx="5610744" cy="483870"/>
          </a:xfrm>
        </p:grpSpPr>
        <p:sp>
          <p:nvSpPr>
            <p:cNvPr id="30" name="矩形 31">
              <a:extLst>
                <a:ext uri="{FF2B5EF4-FFF2-40B4-BE49-F238E27FC236}">
                  <a16:creationId xmlns:a16="http://schemas.microsoft.com/office/drawing/2014/main" id="{B0354403-DFA5-4A2A-ADCE-8B02B8D177AF}"/>
                </a:ext>
              </a:extLst>
            </p:cNvPr>
            <p:cNvSpPr>
              <a:spLocks noChangeArrowheads="1"/>
            </p:cNvSpPr>
            <p:nvPr/>
          </p:nvSpPr>
          <p:spPr bwMode="auto">
            <a:xfrm>
              <a:off x="1193885" y="3286115"/>
              <a:ext cx="481967" cy="483870"/>
            </a:xfrm>
            <a:prstGeom prst="rect">
              <a:avLst/>
            </a:prstGeom>
            <a:solidFill>
              <a:schemeClr val="bg1"/>
            </a:solidFill>
            <a:ln>
              <a:noFill/>
            </a:ln>
            <a:extLst/>
          </p:spPr>
          <p:txBody>
            <a:bodyPr anchor="ct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160" b="1" i="0" u="none" strike="noStrike" kern="1200" cap="none" spc="0" normalizeH="0" baseline="0" noProof="0" dirty="0">
                  <a:ln>
                    <a:noFill/>
                  </a:ln>
                  <a:solidFill>
                    <a:srgbClr val="B80006"/>
                  </a:solidFill>
                  <a:effectLst/>
                  <a:uLnTx/>
                  <a:uFillTx/>
                  <a:latin typeface="+mj-ea"/>
                  <a:ea typeface="+mj-ea"/>
                  <a:cs typeface="+mn-cs"/>
                </a:rPr>
                <a:t>1</a:t>
              </a:r>
              <a:endParaRPr kumimoji="0" lang="zh-CN" altLang="en-US" sz="2160" b="1" i="0" u="none" strike="noStrike" kern="1200" cap="none" spc="0" normalizeH="0" baseline="0" noProof="0" dirty="0">
                <a:ln>
                  <a:noFill/>
                </a:ln>
                <a:solidFill>
                  <a:srgbClr val="B80006"/>
                </a:solidFill>
                <a:effectLst/>
                <a:uLnTx/>
                <a:uFillTx/>
                <a:latin typeface="+mj-ea"/>
                <a:ea typeface="+mj-ea"/>
                <a:cs typeface="+mn-cs"/>
              </a:endParaRPr>
            </a:p>
          </p:txBody>
        </p:sp>
        <p:sp>
          <p:nvSpPr>
            <p:cNvPr id="31" name="TextBox 38">
              <a:hlinkClick r:id="" action="ppaction://hlinkshowjump?jump=nextslide"/>
              <a:extLst>
                <a:ext uri="{FF2B5EF4-FFF2-40B4-BE49-F238E27FC236}">
                  <a16:creationId xmlns:a16="http://schemas.microsoft.com/office/drawing/2014/main" id="{6E41AE23-3B03-4C12-A205-6E3D2D394E4D}"/>
                </a:ext>
              </a:extLst>
            </p:cNvPr>
            <p:cNvSpPr txBox="1">
              <a:spLocks noChangeArrowheads="1"/>
            </p:cNvSpPr>
            <p:nvPr/>
          </p:nvSpPr>
          <p:spPr bwMode="auto">
            <a:xfrm>
              <a:off x="1712003" y="3334151"/>
              <a:ext cx="509262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457200" fontAlgn="base">
                <a:spcBef>
                  <a:spcPct val="0"/>
                </a:spcBef>
                <a:spcAft>
                  <a:spcPct val="0"/>
                </a:spcAft>
              </a:pPr>
              <a:r>
                <a:rPr lang="zh-CN" altLang="en-US" sz="1920" b="1" dirty="0">
                  <a:solidFill>
                    <a:srgbClr val="FFFFFF"/>
                  </a:solidFill>
                  <a:latin typeface="+mj-ea"/>
                  <a:ea typeface="+mj-ea"/>
                </a:rPr>
                <a:t>为何此次个税改革备受关注</a:t>
              </a:r>
            </a:p>
          </p:txBody>
        </p:sp>
      </p:grpSp>
      <p:grpSp>
        <p:nvGrpSpPr>
          <p:cNvPr id="3" name="组合 2">
            <a:extLst>
              <a:ext uri="{FF2B5EF4-FFF2-40B4-BE49-F238E27FC236}">
                <a16:creationId xmlns:a16="http://schemas.microsoft.com/office/drawing/2014/main" id="{602BF6E2-FC5D-4803-AFC0-5E20FAC73611}"/>
              </a:ext>
            </a:extLst>
          </p:cNvPr>
          <p:cNvGrpSpPr/>
          <p:nvPr/>
        </p:nvGrpSpPr>
        <p:grpSpPr>
          <a:xfrm>
            <a:off x="6550922" y="3761875"/>
            <a:ext cx="5641078" cy="483870"/>
            <a:chOff x="1193885" y="3970133"/>
            <a:chExt cx="5641078" cy="483870"/>
          </a:xfrm>
        </p:grpSpPr>
        <p:sp>
          <p:nvSpPr>
            <p:cNvPr id="32" name="矩形 31">
              <a:extLst>
                <a:ext uri="{FF2B5EF4-FFF2-40B4-BE49-F238E27FC236}">
                  <a16:creationId xmlns:a16="http://schemas.microsoft.com/office/drawing/2014/main" id="{5B5A68EC-0F69-4095-895C-A21279538012}"/>
                </a:ext>
              </a:extLst>
            </p:cNvPr>
            <p:cNvSpPr>
              <a:spLocks noChangeArrowheads="1"/>
            </p:cNvSpPr>
            <p:nvPr/>
          </p:nvSpPr>
          <p:spPr bwMode="auto">
            <a:xfrm>
              <a:off x="1193885" y="3970133"/>
              <a:ext cx="481967" cy="483870"/>
            </a:xfrm>
            <a:prstGeom prst="rect">
              <a:avLst/>
            </a:prstGeom>
            <a:solidFill>
              <a:schemeClr val="bg1"/>
            </a:solidFill>
            <a:ln>
              <a:noFill/>
            </a:ln>
            <a:extLst/>
          </p:spPr>
          <p:txBody>
            <a:bodyPr anchor="ct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160" b="1" i="0" u="none" strike="noStrike" kern="1200" cap="none" spc="0" normalizeH="0" baseline="0" noProof="0" dirty="0">
                  <a:ln>
                    <a:noFill/>
                  </a:ln>
                  <a:solidFill>
                    <a:srgbClr val="B80006"/>
                  </a:solidFill>
                  <a:effectLst/>
                  <a:uLnTx/>
                  <a:uFillTx/>
                  <a:latin typeface="+mj-ea"/>
                  <a:ea typeface="+mj-ea"/>
                  <a:cs typeface="+mn-cs"/>
                </a:rPr>
                <a:t>2</a:t>
              </a:r>
              <a:endParaRPr kumimoji="0" lang="zh-CN" altLang="en-US" sz="2160" b="1" i="0" u="none" strike="noStrike" kern="1200" cap="none" spc="0" normalizeH="0" baseline="0" noProof="0" dirty="0">
                <a:ln>
                  <a:noFill/>
                </a:ln>
                <a:solidFill>
                  <a:srgbClr val="B80006"/>
                </a:solidFill>
                <a:effectLst/>
                <a:uLnTx/>
                <a:uFillTx/>
                <a:latin typeface="+mj-ea"/>
                <a:ea typeface="+mj-ea"/>
                <a:cs typeface="+mn-cs"/>
              </a:endParaRPr>
            </a:p>
          </p:txBody>
        </p:sp>
        <p:sp>
          <p:nvSpPr>
            <p:cNvPr id="33" name="TextBox 38">
              <a:hlinkClick r:id="" action="ppaction://hlinkshowjump?jump=nextslide"/>
              <a:extLst>
                <a:ext uri="{FF2B5EF4-FFF2-40B4-BE49-F238E27FC236}">
                  <a16:creationId xmlns:a16="http://schemas.microsoft.com/office/drawing/2014/main" id="{01204DA1-BB8D-48D4-B2E2-A212E674B77B}"/>
                </a:ext>
              </a:extLst>
            </p:cNvPr>
            <p:cNvSpPr txBox="1">
              <a:spLocks noChangeArrowheads="1"/>
            </p:cNvSpPr>
            <p:nvPr/>
          </p:nvSpPr>
          <p:spPr bwMode="auto">
            <a:xfrm>
              <a:off x="1742337" y="4023624"/>
              <a:ext cx="509262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457200" fontAlgn="base">
                <a:spcBef>
                  <a:spcPct val="0"/>
                </a:spcBef>
                <a:spcAft>
                  <a:spcPct val="0"/>
                </a:spcAft>
              </a:pPr>
              <a:r>
                <a:rPr lang="zh-CN" altLang="en-US" sz="1920" b="1" dirty="0">
                  <a:solidFill>
                    <a:srgbClr val="FFFFFF"/>
                  </a:solidFill>
                  <a:latin typeface="+mj-ea"/>
                  <a:ea typeface="+mj-ea"/>
                </a:rPr>
                <a:t>中国个税改革进程</a:t>
              </a:r>
            </a:p>
          </p:txBody>
        </p:sp>
      </p:grpSp>
      <p:grpSp>
        <p:nvGrpSpPr>
          <p:cNvPr id="57" name="组合 56">
            <a:extLst>
              <a:ext uri="{FF2B5EF4-FFF2-40B4-BE49-F238E27FC236}">
                <a16:creationId xmlns:a16="http://schemas.microsoft.com/office/drawing/2014/main" id="{E13CCFF5-9FCA-4462-A0D5-73609E8725D9}"/>
              </a:ext>
            </a:extLst>
          </p:cNvPr>
          <p:cNvGrpSpPr/>
          <p:nvPr/>
        </p:nvGrpSpPr>
        <p:grpSpPr>
          <a:xfrm>
            <a:off x="6550922" y="4452410"/>
            <a:ext cx="5610744" cy="483870"/>
            <a:chOff x="1193885" y="3286115"/>
            <a:chExt cx="5610744" cy="483870"/>
          </a:xfrm>
        </p:grpSpPr>
        <p:sp>
          <p:nvSpPr>
            <p:cNvPr id="58" name="矩形 31">
              <a:extLst>
                <a:ext uri="{FF2B5EF4-FFF2-40B4-BE49-F238E27FC236}">
                  <a16:creationId xmlns:a16="http://schemas.microsoft.com/office/drawing/2014/main" id="{A3235CF2-4AEA-4898-B6F1-EE5A02C416B1}"/>
                </a:ext>
              </a:extLst>
            </p:cNvPr>
            <p:cNvSpPr>
              <a:spLocks noChangeArrowheads="1"/>
            </p:cNvSpPr>
            <p:nvPr/>
          </p:nvSpPr>
          <p:spPr bwMode="auto">
            <a:xfrm>
              <a:off x="1193885" y="3286115"/>
              <a:ext cx="481967" cy="483870"/>
            </a:xfrm>
            <a:prstGeom prst="rect">
              <a:avLst/>
            </a:prstGeom>
            <a:solidFill>
              <a:schemeClr val="bg1"/>
            </a:solidFill>
            <a:ln>
              <a:noFill/>
            </a:ln>
            <a:extLst/>
          </p:spPr>
          <p:txBody>
            <a:bodyPr anchor="ct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160" b="1" i="0" u="none" strike="noStrike" kern="1200" cap="none" spc="0" normalizeH="0" baseline="0" noProof="0" dirty="0">
                  <a:ln>
                    <a:noFill/>
                  </a:ln>
                  <a:solidFill>
                    <a:srgbClr val="B80006"/>
                  </a:solidFill>
                  <a:effectLst/>
                  <a:uLnTx/>
                  <a:uFillTx/>
                  <a:latin typeface="+mj-ea"/>
                  <a:ea typeface="+mj-ea"/>
                  <a:cs typeface="+mn-cs"/>
                </a:rPr>
                <a:t>3</a:t>
              </a:r>
              <a:endParaRPr kumimoji="0" lang="zh-CN" altLang="en-US" sz="2160" b="1" i="0" u="none" strike="noStrike" kern="1200" cap="none" spc="0" normalizeH="0" baseline="0" noProof="0" dirty="0">
                <a:ln>
                  <a:noFill/>
                </a:ln>
                <a:solidFill>
                  <a:srgbClr val="B80006"/>
                </a:solidFill>
                <a:effectLst/>
                <a:uLnTx/>
                <a:uFillTx/>
                <a:latin typeface="+mj-ea"/>
                <a:ea typeface="+mj-ea"/>
                <a:cs typeface="+mn-cs"/>
              </a:endParaRPr>
            </a:p>
          </p:txBody>
        </p:sp>
        <p:sp>
          <p:nvSpPr>
            <p:cNvPr id="59" name="TextBox 38">
              <a:hlinkClick r:id="" action="ppaction://hlinkshowjump?jump=nextslide"/>
              <a:extLst>
                <a:ext uri="{FF2B5EF4-FFF2-40B4-BE49-F238E27FC236}">
                  <a16:creationId xmlns:a16="http://schemas.microsoft.com/office/drawing/2014/main" id="{596BDD23-F2A4-4CF7-B2D0-FA1EF5E99E39}"/>
                </a:ext>
              </a:extLst>
            </p:cNvPr>
            <p:cNvSpPr txBox="1">
              <a:spLocks noChangeArrowheads="1"/>
            </p:cNvSpPr>
            <p:nvPr/>
          </p:nvSpPr>
          <p:spPr bwMode="auto">
            <a:xfrm>
              <a:off x="1712003" y="3334151"/>
              <a:ext cx="509262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457200" fontAlgn="base">
                <a:spcBef>
                  <a:spcPct val="0"/>
                </a:spcBef>
                <a:spcAft>
                  <a:spcPct val="0"/>
                </a:spcAft>
              </a:pPr>
              <a:r>
                <a:rPr lang="zh-CN" altLang="en-US" sz="1920" b="1" dirty="0">
                  <a:solidFill>
                    <a:srgbClr val="FFFFFF"/>
                  </a:solidFill>
                  <a:latin typeface="+mj-ea"/>
                  <a:ea typeface="+mj-ea"/>
                </a:rPr>
                <a:t>新个税法五大亮点</a:t>
              </a:r>
            </a:p>
          </p:txBody>
        </p:sp>
      </p:grpSp>
      <p:grpSp>
        <p:nvGrpSpPr>
          <p:cNvPr id="60" name="组合 59">
            <a:extLst>
              <a:ext uri="{FF2B5EF4-FFF2-40B4-BE49-F238E27FC236}">
                <a16:creationId xmlns:a16="http://schemas.microsoft.com/office/drawing/2014/main" id="{11E903B3-02CA-4E28-ADCA-110A33D6D25D}"/>
              </a:ext>
            </a:extLst>
          </p:cNvPr>
          <p:cNvGrpSpPr/>
          <p:nvPr/>
        </p:nvGrpSpPr>
        <p:grpSpPr>
          <a:xfrm>
            <a:off x="6550922" y="5136428"/>
            <a:ext cx="5641078" cy="483870"/>
            <a:chOff x="1193885" y="3970133"/>
            <a:chExt cx="5641078" cy="483870"/>
          </a:xfrm>
        </p:grpSpPr>
        <p:sp>
          <p:nvSpPr>
            <p:cNvPr id="61" name="矩形 60">
              <a:extLst>
                <a:ext uri="{FF2B5EF4-FFF2-40B4-BE49-F238E27FC236}">
                  <a16:creationId xmlns:a16="http://schemas.microsoft.com/office/drawing/2014/main" id="{B4B081CD-DCFF-42A0-922D-D4B5D461D409}"/>
                </a:ext>
              </a:extLst>
            </p:cNvPr>
            <p:cNvSpPr>
              <a:spLocks noChangeArrowheads="1"/>
            </p:cNvSpPr>
            <p:nvPr/>
          </p:nvSpPr>
          <p:spPr bwMode="auto">
            <a:xfrm>
              <a:off x="1193885" y="3970133"/>
              <a:ext cx="481967" cy="483870"/>
            </a:xfrm>
            <a:prstGeom prst="rect">
              <a:avLst/>
            </a:prstGeom>
            <a:solidFill>
              <a:schemeClr val="bg1"/>
            </a:solidFill>
            <a:ln>
              <a:noFill/>
            </a:ln>
            <a:extLst/>
          </p:spPr>
          <p:txBody>
            <a:bodyPr anchor="ct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2160" b="1" i="0" u="none" strike="noStrike" kern="1200" cap="none" spc="0" normalizeH="0" baseline="0" noProof="0" dirty="0">
                  <a:ln>
                    <a:noFill/>
                  </a:ln>
                  <a:solidFill>
                    <a:srgbClr val="B80006"/>
                  </a:solidFill>
                  <a:effectLst/>
                  <a:uLnTx/>
                  <a:uFillTx/>
                  <a:latin typeface="+mj-ea"/>
                  <a:ea typeface="+mj-ea"/>
                  <a:cs typeface="+mn-cs"/>
                </a:rPr>
                <a:t>4</a:t>
              </a:r>
              <a:endParaRPr kumimoji="0" lang="zh-CN" altLang="en-US" sz="2160" b="1" i="0" u="none" strike="noStrike" kern="1200" cap="none" spc="0" normalizeH="0" baseline="0" noProof="0" dirty="0">
                <a:ln>
                  <a:noFill/>
                </a:ln>
                <a:solidFill>
                  <a:srgbClr val="B80006"/>
                </a:solidFill>
                <a:effectLst/>
                <a:uLnTx/>
                <a:uFillTx/>
                <a:latin typeface="+mj-ea"/>
                <a:ea typeface="+mj-ea"/>
                <a:cs typeface="+mn-cs"/>
              </a:endParaRPr>
            </a:p>
          </p:txBody>
        </p:sp>
        <p:sp>
          <p:nvSpPr>
            <p:cNvPr id="62" name="TextBox 38">
              <a:hlinkClick r:id="" action="ppaction://hlinkshowjump?jump=nextslide"/>
              <a:extLst>
                <a:ext uri="{FF2B5EF4-FFF2-40B4-BE49-F238E27FC236}">
                  <a16:creationId xmlns:a16="http://schemas.microsoft.com/office/drawing/2014/main" id="{70FEFBEF-D7B1-4073-8C3F-C1CE1CA68098}"/>
                </a:ext>
              </a:extLst>
            </p:cNvPr>
            <p:cNvSpPr txBox="1">
              <a:spLocks noChangeArrowheads="1"/>
            </p:cNvSpPr>
            <p:nvPr/>
          </p:nvSpPr>
          <p:spPr bwMode="auto">
            <a:xfrm>
              <a:off x="1742337" y="4023624"/>
              <a:ext cx="509262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defTabSz="457200" fontAlgn="base">
                <a:spcBef>
                  <a:spcPct val="0"/>
                </a:spcBef>
                <a:spcAft>
                  <a:spcPct val="0"/>
                </a:spcAft>
              </a:pPr>
              <a:r>
                <a:rPr lang="zh-CN" altLang="en-US" sz="1920" b="1" dirty="0">
                  <a:solidFill>
                    <a:srgbClr val="FFFFFF"/>
                  </a:solidFill>
                  <a:latin typeface="+mj-ea"/>
                  <a:ea typeface="+mj-ea"/>
                </a:rPr>
                <a:t>新个税法修改部分逐条解读</a:t>
              </a:r>
            </a:p>
          </p:txBody>
        </p:sp>
      </p:grpSp>
      <p:pic>
        <p:nvPicPr>
          <p:cNvPr id="63" name="图片 62">
            <a:extLst>
              <a:ext uri="{FF2B5EF4-FFF2-40B4-BE49-F238E27FC236}">
                <a16:creationId xmlns:a16="http://schemas.microsoft.com/office/drawing/2014/main" id="{E3B3665B-F9A4-44D9-A57B-0E63FF9348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90349" y="2932763"/>
            <a:ext cx="3551868" cy="2403704"/>
          </a:xfrm>
          <a:prstGeom prst="rect">
            <a:avLst/>
          </a:prstGeom>
        </p:spPr>
      </p:pic>
    </p:spTree>
    <p:extLst>
      <p:ext uri="{BB962C8B-B14F-4D97-AF65-F5344CB8AC3E}">
        <p14:creationId xmlns:p14="http://schemas.microsoft.com/office/powerpoint/2010/main" val="37866936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par>
                                <p:cTn id="25" presetID="22" presetClass="entr" presetSubtype="8"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62173" y="2013995"/>
            <a:ext cx="648072" cy="4312743"/>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5" name="TextBox 48"/>
          <p:cNvSpPr txBox="1"/>
          <p:nvPr/>
        </p:nvSpPr>
        <p:spPr>
          <a:xfrm>
            <a:off x="2117537" y="1953163"/>
            <a:ext cx="8853083" cy="4019177"/>
          </a:xfrm>
          <a:prstGeom prst="rect">
            <a:avLst/>
          </a:prstGeom>
          <a:noFill/>
        </p:spPr>
        <p:txBody>
          <a:bodyPr wrap="square" lIns="0" tIns="0" rIns="0" bIns="0" rtlCol="0">
            <a:spAutoFit/>
          </a:bodyPr>
          <a:lstStyle/>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“第十一条  居民个人取得综合所得，按年计算个人所得税；有扣缴义务人的，由扣缴义务人按月或者按次预扣预缴税款；需要办理汇算清缴的，应当在取得所得的次年三月一日至六月三十日内办理汇算清缴。预扣预缴办法由国务院税务主管部门制定。</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“居民个人向扣缴义务人提供专项附加扣除信息的，扣缴义务人按月预扣预缴税款时应当按照规定予以扣除，不得拒绝。</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“非居民个人取得工资、薪金所得，劳务报酬所得，稿酬所得和特许权使用费所得，有扣缴义务人的，由扣缴义务人按月或者按次代扣代缴税款，不办理汇算清缴。</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“第十二条  纳税人取得经营所得，按年计算个人所得税，由纳税人在月度或者季度终了后十五日内向税务机关报送纳税申报表，并预缴税款；在取得所得的次年三月三十一日前办理汇算清缴。</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“纳税人取得利息、股息、红利所得，财产租赁所得，财产转让所得和偶然所得，按月或者按次计算个人所得税，有扣缴义务人的，由扣缴义务人按月或者按次代扣代缴税款。</a:t>
            </a:r>
          </a:p>
        </p:txBody>
      </p:sp>
      <p:sp>
        <p:nvSpPr>
          <p:cNvPr id="2" name="矩形 1"/>
          <p:cNvSpPr/>
          <p:nvPr/>
        </p:nvSpPr>
        <p:spPr>
          <a:xfrm>
            <a:off x="1185323" y="1305683"/>
            <a:ext cx="10148932" cy="415498"/>
          </a:xfrm>
          <a:prstGeom prst="rect">
            <a:avLst/>
          </a:prstGeom>
          <a:ln>
            <a:solidFill>
              <a:srgbClr val="C00000"/>
            </a:solidFill>
          </a:ln>
        </p:spPr>
        <p:txBody>
          <a:bodyPr wrap="none">
            <a:spAutoFit/>
          </a:bodyPr>
          <a:lstStyle/>
          <a:p>
            <a:r>
              <a:rPr lang="zh-CN" altLang="en-US" sz="2100" b="1" dirty="0">
                <a:solidFill>
                  <a:srgbClr val="C00000"/>
                </a:solidFill>
              </a:rPr>
              <a:t>将第九条改为四条，分别作为第十一条、第十二条、第十三条、第十四条，修改为：</a:t>
            </a:r>
          </a:p>
        </p:txBody>
      </p:sp>
      <p:sp>
        <p:nvSpPr>
          <p:cNvPr id="6" name="等腰三角形 5">
            <a:extLst>
              <a:ext uri="{FF2B5EF4-FFF2-40B4-BE49-F238E27FC236}">
                <a16:creationId xmlns:a16="http://schemas.microsoft.com/office/drawing/2014/main" id="{05722F5E-758D-4D50-9236-832A03D03474}"/>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34DB198C-C1A9-4963-A6CD-D4E0DE46CDA4}"/>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145D2048-7A74-4F1B-AE68-0A2B15C1E78F}"/>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ldLvl="0" animBg="1"/>
      <p:bldP spid="7" grpId="0"/>
      <p:bldP spid="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48921" y="1854969"/>
            <a:ext cx="648072" cy="4312743"/>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5" name="TextBox 48"/>
          <p:cNvSpPr txBox="1"/>
          <p:nvPr/>
        </p:nvSpPr>
        <p:spPr>
          <a:xfrm>
            <a:off x="2104285" y="1759412"/>
            <a:ext cx="8853083" cy="4388509"/>
          </a:xfrm>
          <a:prstGeom prst="rect">
            <a:avLst/>
          </a:prstGeom>
          <a:noFill/>
        </p:spPr>
        <p:txBody>
          <a:bodyPr wrap="square" lIns="0" tIns="0" rIns="0" bIns="0" rtlCol="0">
            <a:spAutoFit/>
          </a:bodyPr>
          <a:lstStyle/>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“第十三条  纳税人取得应税所得没有扣缴义务人的，应当在取得所得的次月十五日内向税务机关报送纳税申报表，并缴纳税款。</a:t>
            </a:r>
            <a:endParaRPr lang="en-US" altLang="zh-CN" sz="16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“纳税人取得应税所得，扣缴义务人未扣缴税款的，纳税人应当在取得所得的次年六月三十日前，缴纳税款；税务机关通知限期缴纳的，纳税人应当按照期限缴纳税款。</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“居民个人从中国境外取得所得的，应当在取得所得的次年三月一日至六月三十日内申报纳税。</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“非居民个人在中国境内从两处以上取得工资、薪金所得的，应当在取得所得的次月十五日内申报纳税。</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“纳税人因移居境外注销中国户籍的，应当在注销中国户籍前办理税款清算。</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“第十四条  扣缴义务人每月或者每次预扣、代扣的税款，应当在次月十五日内缴入国库，并向税务机关报送扣缴个人所得税申报表。</a:t>
            </a:r>
          </a:p>
          <a:p>
            <a:pPr algn="just" defTabSz="1218565">
              <a:lnSpc>
                <a:spcPct val="150000"/>
              </a:lnSpc>
            </a:pPr>
            <a:r>
              <a:rPr lang="zh-CN" altLang="en-US" sz="1600" dirty="0">
                <a:solidFill>
                  <a:srgbClr val="000000">
                    <a:lumMod val="65000"/>
                    <a:lumOff val="35000"/>
                  </a:srgbClr>
                </a:solidFill>
                <a:latin typeface="微软雅黑" panose="020B0503020204020204" charset="-122"/>
                <a:cs typeface="+mn-ea"/>
                <a:sym typeface="+mn-lt"/>
              </a:rPr>
              <a:t>“纳税人办理汇算清缴退税或者扣缴义务人为纳税人办理汇算清缴退税的，税务机关审核后，按照国库管理的有关规定办理退税。”</a:t>
            </a:r>
          </a:p>
        </p:txBody>
      </p:sp>
      <p:sp>
        <p:nvSpPr>
          <p:cNvPr id="6" name="等腰三角形 5">
            <a:extLst>
              <a:ext uri="{FF2B5EF4-FFF2-40B4-BE49-F238E27FC236}">
                <a16:creationId xmlns:a16="http://schemas.microsoft.com/office/drawing/2014/main" id="{3BED6827-AAE6-46B3-B384-FB2B061B2154}"/>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416B7484-314D-42A3-A17E-DE499C0A1361}"/>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F15F9492-4642-4DB3-BEC2-18DDC9239DFA}"/>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ldLvl="0" animBg="1"/>
      <p:bldP spid="7" grpId="0"/>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253874" y="1538759"/>
            <a:ext cx="239522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增加一条作为第十五条</a:t>
            </a:r>
          </a:p>
        </p:txBody>
      </p:sp>
      <p:sp>
        <p:nvSpPr>
          <p:cNvPr id="5" name="TextBox 48"/>
          <p:cNvSpPr txBox="1"/>
          <p:nvPr/>
        </p:nvSpPr>
        <p:spPr>
          <a:xfrm>
            <a:off x="2777798" y="1538759"/>
            <a:ext cx="8566064" cy="4662751"/>
          </a:xfrm>
          <a:prstGeom prst="rect">
            <a:avLst/>
          </a:prstGeom>
          <a:noFill/>
        </p:spPr>
        <p:txBody>
          <a:bodyPr wrap="square" lIns="0" tIns="0" rIns="0" bIns="0" rtlCol="0">
            <a:spAutoFit/>
          </a:bodyPr>
          <a:lstStyle/>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公安、人民银行、金融监督管理等相关部门应当协助税务机关确认纳税人的身份、金融账户信息。教育、卫生、医疗保障、民政、人力资源社会保障、住房城乡建设、公安、人民银行、金融监督管理等相关部门应当向税务机关提供纳税人子女教育、继续教育、大病医疗、住房贷款利息、住房租金、赡养老人等专项附加扣除信息。</a:t>
            </a:r>
          </a:p>
          <a:p>
            <a:pPr algn="just" defTabSz="1218565">
              <a:lnSpc>
                <a:spcPct val="150000"/>
              </a:lnSpc>
            </a:pPr>
            <a:endParaRPr lang="zh-CN" altLang="en-US" sz="17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个人转让不动产的，税务机关应当根据不动产登记等相关信息核验应缴的个人所得税，登记机构办理转移登记时，应当查验与该不动产转让相关的个人所得税的完税凭证。个人转让股权办理变更登记的，市场主体登记机关应当查验与该股权交易相关的个人所得税的完税凭证。</a:t>
            </a:r>
          </a:p>
          <a:p>
            <a:pPr algn="just" defTabSz="1218565">
              <a:lnSpc>
                <a:spcPct val="150000"/>
              </a:lnSpc>
            </a:pPr>
            <a:endParaRPr lang="zh-CN" altLang="en-US" sz="17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1700" dirty="0">
                <a:solidFill>
                  <a:srgbClr val="000000">
                    <a:lumMod val="65000"/>
                    <a:lumOff val="35000"/>
                  </a:srgbClr>
                </a:solidFill>
                <a:latin typeface="微软雅黑" panose="020B0503020204020204" charset="-122"/>
                <a:cs typeface="+mn-ea"/>
                <a:sym typeface="+mn-lt"/>
              </a:rPr>
              <a:t>“有关部门依法将纳税人、扣缴义务人遵守本法的情况纳入信用信息系统，并实施联合激励或者惩戒。”</a:t>
            </a:r>
          </a:p>
        </p:txBody>
      </p:sp>
      <p:sp>
        <p:nvSpPr>
          <p:cNvPr id="6" name="等腰三角形 5">
            <a:extLst>
              <a:ext uri="{FF2B5EF4-FFF2-40B4-BE49-F238E27FC236}">
                <a16:creationId xmlns:a16="http://schemas.microsoft.com/office/drawing/2014/main" id="{7B77BA34-BF73-431D-8A6F-EC55E3B27F0A}"/>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7" name="文本框 6">
            <a:extLst>
              <a:ext uri="{FF2B5EF4-FFF2-40B4-BE49-F238E27FC236}">
                <a16:creationId xmlns:a16="http://schemas.microsoft.com/office/drawing/2014/main" id="{6F187019-9D2D-4D8B-95CF-A069D8B07092}"/>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8" name="等腰三角形 7">
            <a:extLst>
              <a:ext uri="{FF2B5EF4-FFF2-40B4-BE49-F238E27FC236}">
                <a16:creationId xmlns:a16="http://schemas.microsoft.com/office/drawing/2014/main" id="{DAEA009F-2A43-43B4-8BC7-82FB1556FD28}"/>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127448" y="1538759"/>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181610" y="1538759"/>
            <a:ext cx="267589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第十条改为第十六条修改为</a:t>
            </a:r>
          </a:p>
        </p:txBody>
      </p:sp>
      <p:sp>
        <p:nvSpPr>
          <p:cNvPr id="5" name="TextBox 48"/>
          <p:cNvSpPr txBox="1"/>
          <p:nvPr/>
        </p:nvSpPr>
        <p:spPr>
          <a:xfrm>
            <a:off x="3311138" y="1568148"/>
            <a:ext cx="8306435" cy="868956"/>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“各项所得的计算，以人民币为单位。所得为人民币以外的货币的，按照人民币汇率中间价折合成人民币缴纳税款。”</a:t>
            </a:r>
          </a:p>
        </p:txBody>
      </p:sp>
      <p:sp>
        <p:nvSpPr>
          <p:cNvPr id="6" name="矩形: 圆角 14"/>
          <p:cNvSpPr/>
          <p:nvPr/>
        </p:nvSpPr>
        <p:spPr>
          <a:xfrm>
            <a:off x="181610" y="3052076"/>
            <a:ext cx="2987675"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第十二条改为第十八条修改为</a:t>
            </a:r>
          </a:p>
        </p:txBody>
      </p:sp>
      <p:sp>
        <p:nvSpPr>
          <p:cNvPr id="7" name="TextBox 48"/>
          <p:cNvSpPr txBox="1"/>
          <p:nvPr/>
        </p:nvSpPr>
        <p:spPr>
          <a:xfrm>
            <a:off x="3311138" y="3039857"/>
            <a:ext cx="8306435" cy="923290"/>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“对储蓄存款利息所得开征、减征、停征个人所得税及其具体办法，由国务院规定，并报全国人民代表大会常务委员会备案。”</a:t>
            </a:r>
          </a:p>
        </p:txBody>
      </p:sp>
      <p:sp>
        <p:nvSpPr>
          <p:cNvPr id="8" name="矩形: 圆角 14"/>
          <p:cNvSpPr/>
          <p:nvPr/>
        </p:nvSpPr>
        <p:spPr>
          <a:xfrm>
            <a:off x="181610" y="4615969"/>
            <a:ext cx="298831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增加一条作为第十九条</a:t>
            </a:r>
          </a:p>
        </p:txBody>
      </p:sp>
      <p:sp>
        <p:nvSpPr>
          <p:cNvPr id="9" name="TextBox 48"/>
          <p:cNvSpPr txBox="1"/>
          <p:nvPr/>
        </p:nvSpPr>
        <p:spPr>
          <a:xfrm>
            <a:off x="3311138" y="4603750"/>
            <a:ext cx="8306435" cy="1384935"/>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“纳税人、扣缴义务人和税务机关及其工作人员违反本法规定的，依照</a:t>
            </a:r>
            <a:r>
              <a:rPr lang="en-US" altLang="zh-CN" sz="2000" dirty="0">
                <a:solidFill>
                  <a:srgbClr val="000000">
                    <a:lumMod val="65000"/>
                    <a:lumOff val="35000"/>
                  </a:srgbClr>
                </a:solidFill>
                <a:latin typeface="微软雅黑" panose="020B0503020204020204" charset="-122"/>
                <a:cs typeface="+mn-ea"/>
                <a:sym typeface="+mn-lt"/>
              </a:rPr>
              <a:t>《</a:t>
            </a:r>
            <a:r>
              <a:rPr lang="zh-CN" altLang="en-US" sz="2000" dirty="0">
                <a:solidFill>
                  <a:srgbClr val="000000">
                    <a:lumMod val="65000"/>
                    <a:lumOff val="35000"/>
                  </a:srgbClr>
                </a:solidFill>
                <a:latin typeface="微软雅黑" panose="020B0503020204020204" charset="-122"/>
                <a:cs typeface="+mn-ea"/>
                <a:sym typeface="+mn-lt"/>
              </a:rPr>
              <a:t>中华人民共和国税收征收管理法</a:t>
            </a:r>
            <a:r>
              <a:rPr lang="en-US" altLang="zh-CN" sz="2000" dirty="0">
                <a:solidFill>
                  <a:srgbClr val="000000">
                    <a:lumMod val="65000"/>
                    <a:lumOff val="35000"/>
                  </a:srgbClr>
                </a:solidFill>
                <a:latin typeface="微软雅黑" panose="020B0503020204020204" charset="-122"/>
                <a:cs typeface="+mn-ea"/>
                <a:sym typeface="+mn-lt"/>
              </a:rPr>
              <a:t>》</a:t>
            </a:r>
            <a:r>
              <a:rPr lang="zh-CN" altLang="en-US" sz="2000" dirty="0">
                <a:solidFill>
                  <a:srgbClr val="000000">
                    <a:lumMod val="65000"/>
                    <a:lumOff val="35000"/>
                  </a:srgbClr>
                </a:solidFill>
                <a:latin typeface="微软雅黑" panose="020B0503020204020204" charset="-122"/>
                <a:cs typeface="+mn-ea"/>
                <a:sym typeface="+mn-lt"/>
              </a:rPr>
              <a:t>和有关法律法规的规定追究法律责任。”</a:t>
            </a:r>
          </a:p>
        </p:txBody>
      </p:sp>
      <p:sp>
        <p:nvSpPr>
          <p:cNvPr id="10" name="等腰三角形 9">
            <a:extLst>
              <a:ext uri="{FF2B5EF4-FFF2-40B4-BE49-F238E27FC236}">
                <a16:creationId xmlns:a16="http://schemas.microsoft.com/office/drawing/2014/main" id="{764FC671-B09D-4F05-AF92-9770BC67136B}"/>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1" name="文本框 10">
            <a:extLst>
              <a:ext uri="{FF2B5EF4-FFF2-40B4-BE49-F238E27FC236}">
                <a16:creationId xmlns:a16="http://schemas.microsoft.com/office/drawing/2014/main" id="{9A94DCA6-6821-4CCE-8BE3-48CF20D84193}"/>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12" name="等腰三角形 11">
            <a:extLst>
              <a:ext uri="{FF2B5EF4-FFF2-40B4-BE49-F238E27FC236}">
                <a16:creationId xmlns:a16="http://schemas.microsoft.com/office/drawing/2014/main" id="{52F13CCC-EEAA-4F1D-8C53-6558F2B2B243}"/>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500"/>
                            </p:stCondLst>
                            <p:childTnLst>
                              <p:par>
                                <p:cTn id="38" presetID="18" presetClass="entr" presetSubtype="1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P spid="9" grpId="0"/>
      <p:bldP spid="10" grpId="0" bldLvl="0" animBg="1"/>
      <p:bldP spid="11" grpId="0"/>
      <p:bldP spid="1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365573" y="1543050"/>
            <a:ext cx="648072" cy="478797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243205" y="1542896"/>
            <a:ext cx="2893695"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第十三条改为第二十条修改为</a:t>
            </a:r>
          </a:p>
        </p:txBody>
      </p:sp>
      <p:sp>
        <p:nvSpPr>
          <p:cNvPr id="5" name="TextBox 48"/>
          <p:cNvSpPr txBox="1"/>
          <p:nvPr/>
        </p:nvSpPr>
        <p:spPr>
          <a:xfrm>
            <a:off x="3443605" y="1542896"/>
            <a:ext cx="8041640" cy="923290"/>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“个人所得税的征收管理，依照本法和</a:t>
            </a:r>
            <a:r>
              <a:rPr lang="en-US" altLang="zh-CN" sz="2000" dirty="0">
                <a:solidFill>
                  <a:srgbClr val="000000">
                    <a:lumMod val="65000"/>
                    <a:lumOff val="35000"/>
                  </a:srgbClr>
                </a:solidFill>
                <a:latin typeface="微软雅黑" panose="020B0503020204020204" charset="-122"/>
                <a:cs typeface="+mn-ea"/>
                <a:sym typeface="+mn-lt"/>
              </a:rPr>
              <a:t>《</a:t>
            </a:r>
            <a:r>
              <a:rPr lang="zh-CN" altLang="en-US" sz="2000" dirty="0">
                <a:solidFill>
                  <a:srgbClr val="000000">
                    <a:lumMod val="65000"/>
                    <a:lumOff val="35000"/>
                  </a:srgbClr>
                </a:solidFill>
                <a:latin typeface="微软雅黑" panose="020B0503020204020204" charset="-122"/>
                <a:cs typeface="+mn-ea"/>
                <a:sym typeface="+mn-lt"/>
              </a:rPr>
              <a:t>中华人民共和国税收征收管理法</a:t>
            </a:r>
            <a:r>
              <a:rPr lang="en-US" altLang="zh-CN" sz="2000" dirty="0">
                <a:solidFill>
                  <a:srgbClr val="000000">
                    <a:lumMod val="65000"/>
                    <a:lumOff val="35000"/>
                  </a:srgbClr>
                </a:solidFill>
                <a:latin typeface="微软雅黑" panose="020B0503020204020204" charset="-122"/>
                <a:cs typeface="+mn-ea"/>
                <a:sym typeface="+mn-lt"/>
              </a:rPr>
              <a:t>》</a:t>
            </a:r>
            <a:r>
              <a:rPr lang="zh-CN" altLang="en-US" sz="2000" dirty="0">
                <a:solidFill>
                  <a:srgbClr val="000000">
                    <a:lumMod val="65000"/>
                    <a:lumOff val="35000"/>
                  </a:srgbClr>
                </a:solidFill>
                <a:latin typeface="微软雅黑" panose="020B0503020204020204" charset="-122"/>
                <a:cs typeface="+mn-ea"/>
                <a:sym typeface="+mn-lt"/>
              </a:rPr>
              <a:t>的规定执行。”</a:t>
            </a:r>
          </a:p>
        </p:txBody>
      </p:sp>
      <p:sp>
        <p:nvSpPr>
          <p:cNvPr id="6" name="矩形: 圆角 14"/>
          <p:cNvSpPr/>
          <p:nvPr/>
        </p:nvSpPr>
        <p:spPr>
          <a:xfrm>
            <a:off x="243205" y="3175481"/>
            <a:ext cx="303657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个人所得税税率表一修改为</a:t>
            </a:r>
          </a:p>
        </p:txBody>
      </p:sp>
      <p:sp>
        <p:nvSpPr>
          <p:cNvPr id="7" name="TextBox 48"/>
          <p:cNvSpPr txBox="1"/>
          <p:nvPr/>
        </p:nvSpPr>
        <p:spPr>
          <a:xfrm>
            <a:off x="3443605" y="3158971"/>
            <a:ext cx="8072755" cy="2769870"/>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（注</a:t>
            </a:r>
            <a:r>
              <a:rPr lang="en-US" altLang="zh-CN" sz="2000" dirty="0">
                <a:solidFill>
                  <a:srgbClr val="000000">
                    <a:lumMod val="65000"/>
                    <a:lumOff val="35000"/>
                  </a:srgbClr>
                </a:solidFill>
                <a:latin typeface="微软雅黑" panose="020B0503020204020204" charset="-122"/>
                <a:cs typeface="+mn-ea"/>
                <a:sym typeface="+mn-lt"/>
              </a:rPr>
              <a:t>1</a:t>
            </a:r>
            <a:r>
              <a:rPr lang="zh-CN" altLang="en-US" sz="2000" dirty="0">
                <a:solidFill>
                  <a:srgbClr val="000000">
                    <a:lumMod val="65000"/>
                    <a:lumOff val="35000"/>
                  </a:srgbClr>
                </a:solidFill>
                <a:latin typeface="微软雅黑" panose="020B0503020204020204" charset="-122"/>
                <a:cs typeface="+mn-ea"/>
                <a:sym typeface="+mn-lt"/>
              </a:rPr>
              <a:t>：本表所称全年应纳税所得额是指依照本法第六条的规定，居民个人取得综合所得以每一纳税年度收入额减除费用六万元以及专项扣除、专项附加扣除和依法确定的其他扣除后的余额。</a:t>
            </a:r>
          </a:p>
          <a:p>
            <a:pPr algn="just" defTabSz="1218565">
              <a:lnSpc>
                <a:spcPct val="150000"/>
              </a:lnSpc>
            </a:pPr>
            <a:endParaRPr lang="zh-CN" altLang="en-US" sz="20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注</a:t>
            </a:r>
            <a:r>
              <a:rPr lang="en-US" altLang="zh-CN" sz="2000" dirty="0">
                <a:solidFill>
                  <a:srgbClr val="000000">
                    <a:lumMod val="65000"/>
                    <a:lumOff val="35000"/>
                  </a:srgbClr>
                </a:solidFill>
                <a:latin typeface="微软雅黑" panose="020B0503020204020204" charset="-122"/>
                <a:cs typeface="+mn-ea"/>
                <a:sym typeface="+mn-lt"/>
              </a:rPr>
              <a:t>2</a:t>
            </a:r>
            <a:r>
              <a:rPr lang="zh-CN" altLang="en-US" sz="2000" dirty="0">
                <a:solidFill>
                  <a:srgbClr val="000000">
                    <a:lumMod val="65000"/>
                    <a:lumOff val="35000"/>
                  </a:srgbClr>
                </a:solidFill>
                <a:latin typeface="微软雅黑" panose="020B0503020204020204" charset="-122"/>
                <a:cs typeface="+mn-ea"/>
                <a:sym typeface="+mn-lt"/>
              </a:rPr>
              <a:t>：非居民个人取得工资、薪金所得，劳务报酬所得，稿酬所得和特许权使用费所得，依照本表按月换算后计算应纳税额。）</a:t>
            </a:r>
          </a:p>
        </p:txBody>
      </p:sp>
      <p:sp>
        <p:nvSpPr>
          <p:cNvPr id="8" name="等腰三角形 7">
            <a:extLst>
              <a:ext uri="{FF2B5EF4-FFF2-40B4-BE49-F238E27FC236}">
                <a16:creationId xmlns:a16="http://schemas.microsoft.com/office/drawing/2014/main" id="{394F03CA-375F-44E8-8B65-F8AEC4F2B4D1}"/>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3B9C52E8-9497-4F33-A62E-586819AD3DEF}"/>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10" name="等腰三角形 9">
            <a:extLst>
              <a:ext uri="{FF2B5EF4-FFF2-40B4-BE49-F238E27FC236}">
                <a16:creationId xmlns:a16="http://schemas.microsoft.com/office/drawing/2014/main" id="{BC4AB300-41FD-4E11-9DB0-D7055A221BC5}"/>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6" grpId="0" bldLvl="0" animBg="1"/>
      <p:bldP spid="7" grpId="0"/>
      <p:bldP spid="8" grpId="0" bldLvl="0" animBg="1"/>
      <p:bldP spid="9" grpId="0"/>
      <p:bldP spid="10"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箭头 2"/>
          <p:cNvSpPr/>
          <p:nvPr/>
        </p:nvSpPr>
        <p:spPr>
          <a:xfrm>
            <a:off x="1913266" y="1482161"/>
            <a:ext cx="648072" cy="2188289"/>
          </a:xfrm>
          <a:prstGeom prst="downArrow">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endParaRPr>
          </a:p>
        </p:txBody>
      </p:sp>
      <p:sp>
        <p:nvSpPr>
          <p:cNvPr id="4" name="矩形: 圆角 14"/>
          <p:cNvSpPr/>
          <p:nvPr/>
        </p:nvSpPr>
        <p:spPr>
          <a:xfrm>
            <a:off x="719633" y="1481862"/>
            <a:ext cx="3035300" cy="927735"/>
          </a:xfrm>
          <a:prstGeom prst="homePlate">
            <a:avLst/>
          </a:prstGeom>
          <a:solidFill>
            <a:schemeClr val="bg1"/>
          </a:solidFill>
          <a:ln w="44450" cap="flat" cmpd="sng" algn="ctr">
            <a:solidFill>
              <a:srgbClr val="C00000"/>
            </a:solidFill>
            <a:prstDash val="solid"/>
            <a:miter lim="800000"/>
          </a:ln>
          <a:effectLst/>
        </p:spPr>
        <p:txBody>
          <a:bodyPr rtlCol="0" anchor="ctr">
            <a:noAutofit/>
          </a:bodyPr>
          <a:lstStyle/>
          <a:p>
            <a:pPr lvl="0" algn="ctr" defTabSz="914400"/>
            <a:r>
              <a:rPr lang="zh-CN" altLang="en-US" sz="2600" b="1" kern="0" dirty="0">
                <a:solidFill>
                  <a:srgbClr val="C00000"/>
                </a:solidFill>
                <a:sym typeface="Arial" panose="020B0604020202020204" pitchFamily="34" charset="0"/>
              </a:rPr>
              <a:t>个人所得税税率表二修改为</a:t>
            </a:r>
          </a:p>
        </p:txBody>
      </p:sp>
      <p:sp>
        <p:nvSpPr>
          <p:cNvPr id="5" name="TextBox 48"/>
          <p:cNvSpPr txBox="1"/>
          <p:nvPr/>
        </p:nvSpPr>
        <p:spPr>
          <a:xfrm>
            <a:off x="3909238" y="1481862"/>
            <a:ext cx="7454921" cy="1412053"/>
          </a:xfrm>
          <a:prstGeom prst="rect">
            <a:avLst/>
          </a:prstGeom>
          <a:noFill/>
        </p:spPr>
        <p:txBody>
          <a:bodyPr wrap="square" lIns="0" tIns="0" rIns="0" bIns="0" rtlCol="0">
            <a:spAutoFit/>
          </a:bodyPr>
          <a:lstStyle/>
          <a:p>
            <a:pPr algn="just" defTabSz="1218565">
              <a:lnSpc>
                <a:spcPct val="150000"/>
              </a:lnSpc>
            </a:pPr>
            <a:r>
              <a:rPr lang="zh-CN" altLang="en-US" sz="2000" dirty="0">
                <a:solidFill>
                  <a:srgbClr val="000000">
                    <a:lumMod val="65000"/>
                    <a:lumOff val="35000"/>
                  </a:srgbClr>
                </a:solidFill>
                <a:latin typeface="微软雅黑" panose="020B0503020204020204" charset="-122"/>
                <a:cs typeface="+mn-ea"/>
                <a:sym typeface="+mn-lt"/>
              </a:rPr>
              <a:t>（注：本表所称全年应纳税所得额是指依照本法第六条的规定，以每一纳税年度的收入总额减除成本、费用以及损失后的余额。）</a:t>
            </a:r>
            <a:endParaRPr lang="en-US" altLang="zh-CN" sz="2000" dirty="0">
              <a:solidFill>
                <a:srgbClr val="000000">
                  <a:lumMod val="65000"/>
                  <a:lumOff val="35000"/>
                </a:srgbClr>
              </a:solidFill>
              <a:latin typeface="微软雅黑" panose="020B0503020204020204" charset="-122"/>
              <a:cs typeface="+mn-ea"/>
              <a:sym typeface="+mn-lt"/>
            </a:endParaRPr>
          </a:p>
          <a:p>
            <a:pPr algn="just" defTabSz="1218565">
              <a:lnSpc>
                <a:spcPct val="150000"/>
              </a:lnSpc>
            </a:pPr>
            <a:r>
              <a:rPr lang="zh-CN" altLang="en-US" sz="2400" b="1" dirty="0">
                <a:solidFill>
                  <a:srgbClr val="FF0000"/>
                </a:solidFill>
                <a:latin typeface="微软雅黑" panose="020B0503020204020204" charset="-122"/>
                <a:cs typeface="+mn-ea"/>
                <a:sym typeface="+mn-lt"/>
              </a:rPr>
              <a:t>本决定自</a:t>
            </a:r>
            <a:r>
              <a:rPr lang="en-US" altLang="zh-CN" sz="2400" b="1" dirty="0">
                <a:solidFill>
                  <a:srgbClr val="FF0000"/>
                </a:solidFill>
                <a:latin typeface="微软雅黑" panose="020B0503020204020204" charset="-122"/>
                <a:cs typeface="+mn-ea"/>
                <a:sym typeface="+mn-lt"/>
              </a:rPr>
              <a:t>2019</a:t>
            </a:r>
            <a:r>
              <a:rPr lang="zh-CN" altLang="en-US" sz="2400" b="1" dirty="0">
                <a:solidFill>
                  <a:srgbClr val="FF0000"/>
                </a:solidFill>
                <a:latin typeface="微软雅黑" panose="020B0503020204020204" charset="-122"/>
                <a:cs typeface="+mn-ea"/>
                <a:sym typeface="+mn-lt"/>
              </a:rPr>
              <a:t>年</a:t>
            </a:r>
            <a:r>
              <a:rPr lang="en-US" altLang="zh-CN" sz="2400" b="1" dirty="0">
                <a:solidFill>
                  <a:srgbClr val="FF0000"/>
                </a:solidFill>
                <a:latin typeface="微软雅黑" panose="020B0503020204020204" charset="-122"/>
                <a:cs typeface="+mn-ea"/>
                <a:sym typeface="+mn-lt"/>
              </a:rPr>
              <a:t>1</a:t>
            </a:r>
            <a:r>
              <a:rPr lang="zh-CN" altLang="en-US" sz="2400" b="1" dirty="0">
                <a:solidFill>
                  <a:srgbClr val="FF0000"/>
                </a:solidFill>
                <a:latin typeface="微软雅黑" panose="020B0503020204020204" charset="-122"/>
                <a:cs typeface="+mn-ea"/>
                <a:sym typeface="+mn-lt"/>
              </a:rPr>
              <a:t>月</a:t>
            </a:r>
            <a:r>
              <a:rPr lang="en-US" altLang="zh-CN" sz="2400" b="1" dirty="0">
                <a:solidFill>
                  <a:srgbClr val="FF0000"/>
                </a:solidFill>
                <a:latin typeface="微软雅黑" panose="020B0503020204020204" charset="-122"/>
                <a:cs typeface="+mn-ea"/>
                <a:sym typeface="+mn-lt"/>
              </a:rPr>
              <a:t>1</a:t>
            </a:r>
            <a:r>
              <a:rPr lang="zh-CN" altLang="en-US" sz="2400" b="1" dirty="0">
                <a:solidFill>
                  <a:srgbClr val="FF0000"/>
                </a:solidFill>
                <a:latin typeface="微软雅黑" panose="020B0503020204020204" charset="-122"/>
                <a:cs typeface="+mn-ea"/>
                <a:sym typeface="+mn-lt"/>
              </a:rPr>
              <a:t>日起施行</a:t>
            </a:r>
          </a:p>
        </p:txBody>
      </p:sp>
      <p:sp>
        <p:nvSpPr>
          <p:cNvPr id="8" name="矩形 7"/>
          <p:cNvSpPr/>
          <p:nvPr/>
        </p:nvSpPr>
        <p:spPr>
          <a:xfrm>
            <a:off x="719633" y="3899128"/>
            <a:ext cx="10644526" cy="2161343"/>
          </a:xfrm>
          <a:prstGeom prst="rect">
            <a:avLst/>
          </a:prstGeom>
          <a:solidFill>
            <a:srgbClr val="FFC000"/>
          </a:solidFill>
          <a:ln w="19050" cap="flat" cmpd="sng" algn="ctr">
            <a:solidFill>
              <a:srgbClr val="C00000"/>
            </a:solidFill>
            <a:prstDash val="sysDot"/>
          </a:ln>
          <a:effectLst/>
        </p:spPr>
        <p:txBody>
          <a:bodyPr rtlCol="0" anchor="ctr"/>
          <a:lstStyle/>
          <a:p>
            <a:pPr algn="ctr" defTabSz="913765">
              <a:defRPr/>
            </a:pPr>
            <a:endParaRPr lang="zh-CN" altLang="en-US" sz="4000" b="1" kern="0">
              <a:solidFill>
                <a:srgbClr val="FFFDFB"/>
              </a:solidFill>
              <a:latin typeface="Arial" panose="020B0604020202020204"/>
              <a:ea typeface="微软雅黑" panose="020B0503020204020204" charset="-122"/>
            </a:endParaRPr>
          </a:p>
        </p:txBody>
      </p:sp>
      <p:sp>
        <p:nvSpPr>
          <p:cNvPr id="9" name="矩形 8"/>
          <p:cNvSpPr/>
          <p:nvPr/>
        </p:nvSpPr>
        <p:spPr>
          <a:xfrm>
            <a:off x="860054" y="3921424"/>
            <a:ext cx="10390539" cy="2139047"/>
          </a:xfrm>
          <a:prstGeom prst="rect">
            <a:avLst/>
          </a:prstGeom>
          <a:noFill/>
        </p:spPr>
        <p:txBody>
          <a:bodyPr wrap="square">
            <a:spAutoFit/>
          </a:bodyPr>
          <a:lstStyle/>
          <a:p>
            <a:pPr algn="just">
              <a:lnSpc>
                <a:spcPct val="140000"/>
              </a:lnSpc>
              <a:defRPr/>
            </a:pP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自</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2018</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年</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10</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月</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1</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日至</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2018</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年</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12</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月</a:t>
            </a:r>
            <a:r>
              <a:rPr lang="en-US" altLang="zh-CN" sz="1900" kern="0" dirty="0">
                <a:solidFill>
                  <a:prstClr val="black">
                    <a:lumMod val="95000"/>
                    <a:lumOff val="5000"/>
                  </a:prstClr>
                </a:solidFill>
                <a:latin typeface="微软雅黑" panose="020B0503020204020204" charset="-122"/>
                <a:ea typeface="微软雅黑" panose="020B0503020204020204" charset="-122"/>
                <a:cs typeface="+mn-ea"/>
                <a:sym typeface="+mn-lt"/>
              </a:rPr>
              <a:t>31</a:t>
            </a:r>
            <a:r>
              <a:rPr lang="zh-CN" altLang="en-US" sz="1900" kern="0" dirty="0">
                <a:solidFill>
                  <a:prstClr val="black">
                    <a:lumMod val="95000"/>
                    <a:lumOff val="5000"/>
                  </a:prstClr>
                </a:solidFill>
                <a:latin typeface="微软雅黑" panose="020B0503020204020204" charset="-122"/>
                <a:ea typeface="微软雅黑" panose="020B0503020204020204" charset="-122"/>
                <a:cs typeface="+mn-ea"/>
                <a:sym typeface="+mn-lt"/>
              </a:rPr>
              <a:t>日，纳税人的工资、薪金所得，先行以每月收入额减除费用五千元以及专项扣除和依法确定的其他扣除后的余额为应纳税所得额，依照本决定第十六条的个人所得税税率表一（综合所得适用）按月换算后计算缴纳税款，并不再扣除附加减除费用；个体工商户的生产、经营所得，对企事业单位的承包经营、承租经营所得，先行依照本决定第十七条的个人所得税税率表二（经营所得适用）计算缴纳税款。</a:t>
            </a:r>
            <a:endParaRPr lang="en-US" altLang="zh-CN" sz="1900" b="1" kern="0" dirty="0">
              <a:solidFill>
                <a:srgbClr val="E60000"/>
              </a:solidFill>
              <a:latin typeface="微软雅黑" panose="020B0503020204020204" charset="-122"/>
              <a:ea typeface="微软雅黑" panose="020B0503020204020204" charset="-122"/>
              <a:cs typeface="+mn-ea"/>
              <a:sym typeface="+mn-lt"/>
            </a:endParaRPr>
          </a:p>
        </p:txBody>
      </p:sp>
      <p:sp>
        <p:nvSpPr>
          <p:cNvPr id="10" name="等腰三角形 9">
            <a:extLst>
              <a:ext uri="{FF2B5EF4-FFF2-40B4-BE49-F238E27FC236}">
                <a16:creationId xmlns:a16="http://schemas.microsoft.com/office/drawing/2014/main" id="{65A9A06F-4D0A-4590-A08B-E060DA4A6A9F}"/>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1" name="文本框 10">
            <a:extLst>
              <a:ext uri="{FF2B5EF4-FFF2-40B4-BE49-F238E27FC236}">
                <a16:creationId xmlns:a16="http://schemas.microsoft.com/office/drawing/2014/main" id="{24E4DEB6-92CE-4887-9F8B-6C69DC3A8881}"/>
              </a:ext>
            </a:extLst>
          </p:cNvPr>
          <p:cNvSpPr txBox="1"/>
          <p:nvPr/>
        </p:nvSpPr>
        <p:spPr>
          <a:xfrm>
            <a:off x="3717471" y="178080"/>
            <a:ext cx="4799412" cy="553998"/>
          </a:xfrm>
          <a:prstGeom prst="rect">
            <a:avLst/>
          </a:prstGeom>
          <a:noFill/>
        </p:spPr>
        <p:txBody>
          <a:bodyPr wrap="square" rtlCol="0">
            <a:spAutoFit/>
          </a:bodyPr>
          <a:lstStyle/>
          <a:p>
            <a:pPr algn="dist"/>
            <a:r>
              <a:rPr lang="zh-CN" altLang="en-US" sz="3000" b="1" dirty="0">
                <a:solidFill>
                  <a:schemeClr val="bg1"/>
                </a:solidFill>
                <a:effectLst>
                  <a:outerShdw blurRad="38100" dist="38100" dir="2700000" algn="tl">
                    <a:srgbClr val="000000">
                      <a:alpha val="43137"/>
                    </a:srgbClr>
                  </a:outerShdw>
                </a:effectLst>
                <a:latin typeface="+mj-ea"/>
              </a:rPr>
              <a:t>新个税法修改部分逐条解读</a:t>
            </a:r>
          </a:p>
        </p:txBody>
      </p:sp>
      <p:sp>
        <p:nvSpPr>
          <p:cNvPr id="12" name="等腰三角形 11">
            <a:extLst>
              <a:ext uri="{FF2B5EF4-FFF2-40B4-BE49-F238E27FC236}">
                <a16:creationId xmlns:a16="http://schemas.microsoft.com/office/drawing/2014/main" id="{F2F80582-8CC9-4E4B-BC52-CC7A57766DBE}"/>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8"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P spid="8" grpId="0" animBg="1"/>
      <p:bldP spid="9" grpId="0"/>
      <p:bldP spid="10" grpId="0" bldLvl="0" animBg="1"/>
      <p:bldP spid="11" grpId="0"/>
      <p:bldP spid="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427A460-A798-424B-82A9-9FA043D746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8226" y="927651"/>
            <a:ext cx="9515061" cy="3419061"/>
          </a:xfrm>
          <a:prstGeom prst="rect">
            <a:avLst/>
          </a:prstGeom>
        </p:spPr>
      </p:pic>
    </p:spTree>
    <p:extLst>
      <p:ext uri="{BB962C8B-B14F-4D97-AF65-F5344CB8AC3E}">
        <p14:creationId xmlns:p14="http://schemas.microsoft.com/office/powerpoint/2010/main" val="34157906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文本框 38">
            <a:hlinkClick r:id="" action="ppaction://hlinkshowjump?jump=nextslide"/>
            <a:extLst>
              <a:ext uri="{FF2B5EF4-FFF2-40B4-BE49-F238E27FC236}">
                <a16:creationId xmlns:a16="http://schemas.microsoft.com/office/drawing/2014/main" id="{F058EFB7-B308-46ED-9A4B-DCFB7827ABDF}"/>
              </a:ext>
            </a:extLst>
          </p:cNvPr>
          <p:cNvSpPr txBox="1">
            <a:spLocks noChangeArrowheads="1"/>
          </p:cNvSpPr>
          <p:nvPr>
            <p:custDataLst>
              <p:tags r:id="rId1"/>
            </p:custDataLst>
          </p:nvPr>
        </p:nvSpPr>
        <p:spPr bwMode="auto">
          <a:xfrm>
            <a:off x="1962150" y="2783205"/>
            <a:ext cx="8267700" cy="830997"/>
          </a:xfrm>
          <a:prstGeom prst="roundRect">
            <a:avLst>
              <a:gd name="adj" fmla="val 0"/>
            </a:avLst>
          </a:prstGeom>
          <a:noFill/>
          <a:ln w="2222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r>
              <a:rPr lang="zh-CN" altLang="en-US" sz="4800" b="1" dirty="0">
                <a:ln w="19050">
                  <a:noFill/>
                </a:ln>
                <a:solidFill>
                  <a:srgbClr val="FFFFFF"/>
                </a:solidFill>
                <a:latin typeface="思源黑体 Bold" panose="020B0800000000000000" pitchFamily="34" charset="-122"/>
                <a:ea typeface="思源黑体 Bold" panose="020B0800000000000000" pitchFamily="34" charset="-122"/>
              </a:rPr>
              <a:t>为何此次个税改革备受关注</a:t>
            </a:r>
          </a:p>
        </p:txBody>
      </p:sp>
      <p:grpSp>
        <p:nvGrpSpPr>
          <p:cNvPr id="24" name="PA-组合 6">
            <a:extLst>
              <a:ext uri="{FF2B5EF4-FFF2-40B4-BE49-F238E27FC236}">
                <a16:creationId xmlns:a16="http://schemas.microsoft.com/office/drawing/2014/main" id="{1017A47F-8D57-4522-B701-F42063682BA1}"/>
              </a:ext>
            </a:extLst>
          </p:cNvPr>
          <p:cNvGrpSpPr/>
          <p:nvPr>
            <p:custDataLst>
              <p:tags r:id="rId2"/>
            </p:custDataLst>
          </p:nvPr>
        </p:nvGrpSpPr>
        <p:grpSpPr>
          <a:xfrm>
            <a:off x="5256189" y="1487722"/>
            <a:ext cx="1679620" cy="1295483"/>
            <a:chOff x="3385106" y="987346"/>
            <a:chExt cx="1258902" cy="972000"/>
          </a:xfrm>
        </p:grpSpPr>
        <p:sp>
          <p:nvSpPr>
            <p:cNvPr id="25" name="PA-椭圆 7">
              <a:extLst>
                <a:ext uri="{FF2B5EF4-FFF2-40B4-BE49-F238E27FC236}">
                  <a16:creationId xmlns:a16="http://schemas.microsoft.com/office/drawing/2014/main" id="{48E35229-D2D7-4665-831F-3FD9758B249C}"/>
                </a:ext>
              </a:extLst>
            </p:cNvPr>
            <p:cNvSpPr/>
            <p:nvPr>
              <p:custDataLst>
                <p:tags r:id="rId3"/>
              </p:custDataLst>
            </p:nvPr>
          </p:nvSpPr>
          <p:spPr>
            <a:xfrm>
              <a:off x="3528557" y="987346"/>
              <a:ext cx="972000" cy="972000"/>
            </a:xfrm>
            <a:prstGeom prst="ellipse">
              <a:avLst/>
            </a:prstGeom>
            <a:solidFill>
              <a:srgbClr val="FFFFFF">
                <a:alpha val="50000"/>
              </a:srgbClr>
            </a:solidFill>
            <a:ln w="25400">
              <a:noFill/>
            </a:ln>
          </p:spPr>
          <p:txBody>
            <a:bodyPr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sp>
          <p:nvSpPr>
            <p:cNvPr id="26" name="PA-椭圆 19">
              <a:extLst>
                <a:ext uri="{FF2B5EF4-FFF2-40B4-BE49-F238E27FC236}">
                  <a16:creationId xmlns:a16="http://schemas.microsoft.com/office/drawing/2014/main" id="{42DE43CD-F517-4B2F-A67D-8BE4EFE768EB}"/>
                </a:ext>
              </a:extLst>
            </p:cNvPr>
            <p:cNvSpPr/>
            <p:nvPr>
              <p:custDataLst>
                <p:tags r:id="rId4"/>
              </p:custDataLst>
            </p:nvPr>
          </p:nvSpPr>
          <p:spPr>
            <a:xfrm>
              <a:off x="3618557" y="1077574"/>
              <a:ext cx="792000" cy="792000"/>
            </a:xfrm>
            <a:prstGeom prst="ellipse">
              <a:avLst/>
            </a:prstGeom>
            <a:gradFill flip="none" rotWithShape="1">
              <a:gsLst>
                <a:gs pos="90000">
                  <a:srgbClr val="F55050"/>
                </a:gs>
                <a:gs pos="30000">
                  <a:srgbClr val="B80006"/>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等线"/>
                <a:ea typeface="等线" panose="02010600030101010101" pitchFamily="2" charset="-122"/>
              </a:endParaRPr>
            </a:p>
          </p:txBody>
        </p:sp>
        <p:sp>
          <p:nvSpPr>
            <p:cNvPr id="27" name="PA-文本框 14">
              <a:extLst>
                <a:ext uri="{FF2B5EF4-FFF2-40B4-BE49-F238E27FC236}">
                  <a16:creationId xmlns:a16="http://schemas.microsoft.com/office/drawing/2014/main" id="{A193DB2A-56A0-47F3-A402-C206066E0B4A}"/>
                </a:ext>
              </a:extLst>
            </p:cNvPr>
            <p:cNvSpPr txBox="1"/>
            <p:nvPr>
              <p:custDataLst>
                <p:tags r:id="rId5"/>
              </p:custDataLst>
            </p:nvPr>
          </p:nvSpPr>
          <p:spPr>
            <a:xfrm>
              <a:off x="3385106" y="1148980"/>
              <a:ext cx="1258902" cy="647482"/>
            </a:xfrm>
            <a:prstGeom prst="rect">
              <a:avLst/>
            </a:prstGeom>
            <a:noFill/>
            <a:ln w="9525">
              <a:noFill/>
            </a:ln>
          </p:spPr>
          <p:txBody>
            <a:bodyPr wrap="square" lIns="125695" tIns="62847" rIns="125695" bIns="62847" anchor="t">
              <a:spAutoFit/>
            </a:bodyPr>
            <a:lstStyle/>
            <a:p>
              <a:pPr marL="0" marR="0" lvl="0" indent="0" algn="ctr" defTabSz="12192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rPr>
                <a:t>01</a:t>
              </a:r>
              <a:endParaRPr kumimoji="0" lang="zh-CN" altLang="en-US"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grpSp>
    </p:spTree>
    <p:extLst>
      <p:ext uri="{BB962C8B-B14F-4D97-AF65-F5344CB8AC3E}">
        <p14:creationId xmlns:p14="http://schemas.microsoft.com/office/powerpoint/2010/main" val="213193797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24"/>
                                        </p:tgtEl>
                                        <p:attrNameLst>
                                          <p:attrName>ppt_w</p:attrName>
                                        </p:attrNameLst>
                                      </p:cBhvr>
                                      <p:tavLst>
                                        <p:tav tm="0" fmla="#ppt_w-#ppt_w*cos(4*pi*$)*(1-$)^2">
                                          <p:val>
                                            <p:strVal val="0"/>
                                          </p:val>
                                        </p:tav>
                                        <p:tav tm="100000">
                                          <p:val>
                                            <p:strVal val="1"/>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2/3*#ppt_w"/>
                                          </p:val>
                                        </p:tav>
                                        <p:tav tm="100000">
                                          <p:val>
                                            <p:strVal val="#ppt_w"/>
                                          </p:val>
                                        </p:tav>
                                      </p:tavLst>
                                    </p:anim>
                                    <p:anim calcmode="lin" valueType="num">
                                      <p:cBhvr>
                                        <p:cTn id="12"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rrowheads="1"/>
          </p:cNvSpPr>
          <p:nvPr/>
        </p:nvSpPr>
        <p:spPr bwMode="auto">
          <a:xfrm>
            <a:off x="3770914" y="2428824"/>
            <a:ext cx="759507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fontAlgn="base">
              <a:lnSpc>
                <a:spcPct val="150000"/>
              </a:lnSpc>
              <a:spcBef>
                <a:spcPct val="0"/>
              </a:spcBef>
              <a:spcAft>
                <a:spcPct val="0"/>
              </a:spcAft>
            </a:pPr>
            <a:r>
              <a:rPr lang="zh-CN" altLang="en-US" sz="2200" dirty="0">
                <a:solidFill>
                  <a:srgbClr val="404040"/>
                </a:solidFill>
                <a:latin typeface="+mj-ea"/>
                <a:ea typeface="+mj-ea"/>
              </a:rPr>
              <a:t>个人所得税于</a:t>
            </a:r>
            <a:r>
              <a:rPr lang="en-US" altLang="zh-CN" sz="2200" dirty="0">
                <a:solidFill>
                  <a:srgbClr val="404040"/>
                </a:solidFill>
                <a:latin typeface="+mj-ea"/>
                <a:ea typeface="+mj-ea"/>
              </a:rPr>
              <a:t>2011</a:t>
            </a:r>
            <a:r>
              <a:rPr lang="zh-CN" altLang="en-US" sz="2200" dirty="0">
                <a:solidFill>
                  <a:srgbClr val="404040"/>
                </a:solidFill>
                <a:latin typeface="+mj-ea"/>
                <a:ea typeface="+mj-ea"/>
              </a:rPr>
              <a:t>年税改后下降，但</a:t>
            </a:r>
            <a:r>
              <a:rPr lang="en-US" altLang="zh-CN" sz="2200" dirty="0">
                <a:solidFill>
                  <a:srgbClr val="404040"/>
                </a:solidFill>
                <a:latin typeface="+mj-ea"/>
                <a:ea typeface="+mj-ea"/>
              </a:rPr>
              <a:t>2012</a:t>
            </a:r>
            <a:r>
              <a:rPr lang="zh-CN" altLang="en-US" sz="2200" dirty="0">
                <a:solidFill>
                  <a:srgbClr val="404040"/>
                </a:solidFill>
                <a:latin typeface="+mj-ea"/>
                <a:ea typeface="+mj-ea"/>
              </a:rPr>
              <a:t>年开始个人所得税所占比率逐步回升，并还有继续升高的趋势。</a:t>
            </a:r>
            <a:r>
              <a:rPr lang="en-US" altLang="zh-CN" sz="2200" dirty="0">
                <a:solidFill>
                  <a:srgbClr val="404040"/>
                </a:solidFill>
                <a:latin typeface="+mj-ea"/>
                <a:ea typeface="+mj-ea"/>
              </a:rPr>
              <a:t>2017</a:t>
            </a:r>
            <a:r>
              <a:rPr lang="zh-CN" altLang="en-US" sz="2200" dirty="0">
                <a:solidFill>
                  <a:srgbClr val="404040"/>
                </a:solidFill>
                <a:latin typeface="+mj-ea"/>
                <a:ea typeface="+mj-ea"/>
              </a:rPr>
              <a:t>年，个人所得税超越营业税，成为继企业税和增值税的第三大税种，个人所得税全年税额为</a:t>
            </a:r>
            <a:r>
              <a:rPr lang="en-US" altLang="zh-CN" sz="2200" dirty="0">
                <a:solidFill>
                  <a:srgbClr val="404040"/>
                </a:solidFill>
                <a:latin typeface="+mj-ea"/>
                <a:ea typeface="+mj-ea"/>
              </a:rPr>
              <a:t>1.20</a:t>
            </a:r>
            <a:r>
              <a:rPr lang="zh-CN" altLang="en-US" sz="2200" dirty="0">
                <a:solidFill>
                  <a:srgbClr val="404040"/>
                </a:solidFill>
                <a:latin typeface="+mj-ea"/>
                <a:ea typeface="+mj-ea"/>
              </a:rPr>
              <a:t>万亿，占总税收</a:t>
            </a:r>
            <a:r>
              <a:rPr lang="en-US" altLang="zh-CN" sz="2200" dirty="0">
                <a:solidFill>
                  <a:srgbClr val="404040"/>
                </a:solidFill>
                <a:latin typeface="+mj-ea"/>
                <a:ea typeface="+mj-ea"/>
              </a:rPr>
              <a:t>8.3%</a:t>
            </a:r>
            <a:r>
              <a:rPr lang="zh-CN" altLang="en-US" sz="2200" dirty="0">
                <a:solidFill>
                  <a:srgbClr val="404040"/>
                </a:solidFill>
                <a:latin typeface="+mj-ea"/>
                <a:ea typeface="+mj-ea"/>
              </a:rPr>
              <a:t>，</a:t>
            </a:r>
            <a:r>
              <a:rPr lang="en-US" altLang="zh-CN" sz="2200" dirty="0">
                <a:solidFill>
                  <a:srgbClr val="404040"/>
                </a:solidFill>
                <a:latin typeface="+mj-ea"/>
                <a:ea typeface="+mj-ea"/>
              </a:rPr>
              <a:t>2018</a:t>
            </a:r>
            <a:r>
              <a:rPr lang="zh-CN" altLang="en-US" sz="2200" dirty="0">
                <a:solidFill>
                  <a:srgbClr val="404040"/>
                </a:solidFill>
                <a:latin typeface="+mj-ea"/>
                <a:ea typeface="+mj-ea"/>
              </a:rPr>
              <a:t>年</a:t>
            </a:r>
            <a:r>
              <a:rPr lang="en-US" altLang="zh-CN" sz="2200" dirty="0">
                <a:solidFill>
                  <a:srgbClr val="404040"/>
                </a:solidFill>
                <a:latin typeface="+mj-ea"/>
                <a:ea typeface="+mj-ea"/>
              </a:rPr>
              <a:t>1-7</a:t>
            </a:r>
            <a:r>
              <a:rPr lang="zh-CN" altLang="en-US" sz="2200" dirty="0">
                <a:solidFill>
                  <a:srgbClr val="404040"/>
                </a:solidFill>
                <a:latin typeface="+mj-ea"/>
                <a:ea typeface="+mj-ea"/>
              </a:rPr>
              <a:t>月占比更是提升至</a:t>
            </a:r>
            <a:r>
              <a:rPr lang="en-US" altLang="zh-CN" sz="2200" dirty="0">
                <a:solidFill>
                  <a:srgbClr val="404040"/>
                </a:solidFill>
                <a:latin typeface="+mj-ea"/>
                <a:ea typeface="+mj-ea"/>
              </a:rPr>
              <a:t>8.6%</a:t>
            </a:r>
            <a:r>
              <a:rPr lang="zh-CN" altLang="en-US" sz="2200" dirty="0">
                <a:solidFill>
                  <a:srgbClr val="404040"/>
                </a:solidFill>
                <a:latin typeface="+mj-ea"/>
                <a:ea typeface="+mj-ea"/>
              </a:rPr>
              <a:t>。此外，</a:t>
            </a:r>
            <a:r>
              <a:rPr lang="en-US" altLang="zh-CN" sz="2200" dirty="0">
                <a:solidFill>
                  <a:srgbClr val="404040"/>
                </a:solidFill>
                <a:latin typeface="+mj-ea"/>
                <a:ea typeface="+mj-ea"/>
              </a:rPr>
              <a:t>2007</a:t>
            </a:r>
            <a:r>
              <a:rPr lang="zh-CN" altLang="en-US" sz="2200" dirty="0">
                <a:solidFill>
                  <a:srgbClr val="404040"/>
                </a:solidFill>
                <a:latin typeface="+mj-ea"/>
                <a:ea typeface="+mj-ea"/>
              </a:rPr>
              <a:t>年至</a:t>
            </a:r>
            <a:r>
              <a:rPr lang="en-US" altLang="zh-CN" sz="2200" dirty="0">
                <a:solidFill>
                  <a:srgbClr val="404040"/>
                </a:solidFill>
                <a:latin typeface="+mj-ea"/>
                <a:ea typeface="+mj-ea"/>
              </a:rPr>
              <a:t>2011</a:t>
            </a:r>
            <a:r>
              <a:rPr lang="zh-CN" altLang="en-US" sz="2200" dirty="0">
                <a:solidFill>
                  <a:srgbClr val="404040"/>
                </a:solidFill>
                <a:latin typeface="+mj-ea"/>
                <a:ea typeface="+mj-ea"/>
              </a:rPr>
              <a:t>年，纳税起征额从</a:t>
            </a:r>
            <a:r>
              <a:rPr lang="en-US" altLang="zh-CN" sz="2200" dirty="0">
                <a:solidFill>
                  <a:srgbClr val="404040"/>
                </a:solidFill>
                <a:latin typeface="+mj-ea"/>
                <a:ea typeface="+mj-ea"/>
              </a:rPr>
              <a:t>2000</a:t>
            </a:r>
            <a:r>
              <a:rPr lang="zh-CN" altLang="en-US" sz="2200" dirty="0">
                <a:solidFill>
                  <a:srgbClr val="404040"/>
                </a:solidFill>
                <a:latin typeface="+mj-ea"/>
                <a:ea typeface="+mj-ea"/>
              </a:rPr>
              <a:t>元提高至</a:t>
            </a:r>
            <a:r>
              <a:rPr lang="en-US" altLang="zh-CN" sz="2200" dirty="0">
                <a:solidFill>
                  <a:srgbClr val="404040"/>
                </a:solidFill>
                <a:latin typeface="+mj-ea"/>
                <a:ea typeface="+mj-ea"/>
              </a:rPr>
              <a:t>3500</a:t>
            </a:r>
            <a:r>
              <a:rPr lang="zh-CN" altLang="en-US" sz="2200" dirty="0">
                <a:solidFill>
                  <a:srgbClr val="404040"/>
                </a:solidFill>
                <a:latin typeface="+mj-ea"/>
                <a:ea typeface="+mj-ea"/>
              </a:rPr>
              <a:t>元，</a:t>
            </a:r>
            <a:r>
              <a:rPr lang="en-US" altLang="zh-CN" sz="2200" dirty="0">
                <a:solidFill>
                  <a:srgbClr val="404040"/>
                </a:solidFill>
                <a:latin typeface="+mj-ea"/>
                <a:ea typeface="+mj-ea"/>
              </a:rPr>
              <a:t>2011</a:t>
            </a:r>
            <a:r>
              <a:rPr lang="zh-CN" altLang="en-US" sz="2200" dirty="0">
                <a:solidFill>
                  <a:srgbClr val="404040"/>
                </a:solidFill>
                <a:latin typeface="+mj-ea"/>
                <a:ea typeface="+mj-ea"/>
              </a:rPr>
              <a:t>年至今已逾</a:t>
            </a:r>
            <a:r>
              <a:rPr lang="en-US" altLang="zh-CN" sz="2200" dirty="0">
                <a:solidFill>
                  <a:srgbClr val="404040"/>
                </a:solidFill>
                <a:latin typeface="+mj-ea"/>
                <a:ea typeface="+mj-ea"/>
              </a:rPr>
              <a:t>7</a:t>
            </a:r>
            <a:r>
              <a:rPr lang="zh-CN" altLang="en-US" sz="2200" dirty="0">
                <a:solidFill>
                  <a:srgbClr val="404040"/>
                </a:solidFill>
                <a:latin typeface="+mj-ea"/>
                <a:ea typeface="+mj-ea"/>
              </a:rPr>
              <a:t>年，因此新的个人所得税法亟待出台。</a:t>
            </a:r>
          </a:p>
        </p:txBody>
      </p:sp>
      <p:grpSp>
        <p:nvGrpSpPr>
          <p:cNvPr id="4" name="组合 11"/>
          <p:cNvGrpSpPr/>
          <p:nvPr/>
        </p:nvGrpSpPr>
        <p:grpSpPr bwMode="auto">
          <a:xfrm>
            <a:off x="680368" y="2835861"/>
            <a:ext cx="2594549" cy="2594550"/>
            <a:chOff x="1115262" y="947933"/>
            <a:chExt cx="2893585" cy="2895337"/>
          </a:xfrm>
        </p:grpSpPr>
        <p:sp>
          <p:nvSpPr>
            <p:cNvPr id="5" name="Oval 7"/>
            <p:cNvSpPr>
              <a:spLocks noChangeArrowheads="1"/>
            </p:cNvSpPr>
            <p:nvPr/>
          </p:nvSpPr>
          <p:spPr bwMode="auto">
            <a:xfrm>
              <a:off x="1115262" y="947933"/>
              <a:ext cx="2893585" cy="2895337"/>
            </a:xfrm>
            <a:prstGeom prst="roundRect">
              <a:avLst/>
            </a:prstGeom>
            <a:solidFill>
              <a:srgbClr val="DFDFE1"/>
            </a:solid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6" name="Oval 8"/>
            <p:cNvSpPr>
              <a:spLocks noChangeArrowheads="1"/>
            </p:cNvSpPr>
            <p:nvPr/>
          </p:nvSpPr>
          <p:spPr bwMode="auto">
            <a:xfrm>
              <a:off x="1287760" y="1120430"/>
              <a:ext cx="2567794" cy="2571297"/>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grpSp>
      <p:sp>
        <p:nvSpPr>
          <p:cNvPr id="10" name="矩形 24"/>
          <p:cNvSpPr>
            <a:spLocks noChangeArrowheads="1"/>
          </p:cNvSpPr>
          <p:nvPr/>
        </p:nvSpPr>
        <p:spPr bwMode="auto">
          <a:xfrm>
            <a:off x="5384772" y="1667248"/>
            <a:ext cx="5267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pPr>
            <a:r>
              <a:rPr lang="zh-CN" altLang="en-US" sz="3000" b="1" dirty="0">
                <a:solidFill>
                  <a:srgbClr val="C00000"/>
                </a:solidFill>
                <a:latin typeface="微软雅黑" panose="020B0503020204020204" charset="-122"/>
                <a:ea typeface="微软雅黑" panose="020B0503020204020204" charset="-122"/>
              </a:rPr>
              <a:t>新的个人所得税法亟待出台</a:t>
            </a:r>
          </a:p>
        </p:txBody>
      </p:sp>
      <p:sp>
        <p:nvSpPr>
          <p:cNvPr id="9" name="等腰三角形 8">
            <a:extLst>
              <a:ext uri="{FF2B5EF4-FFF2-40B4-BE49-F238E27FC236}">
                <a16:creationId xmlns:a16="http://schemas.microsoft.com/office/drawing/2014/main" id="{DD68B5ED-9468-46CD-BD5C-1720BE1302E5}"/>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1" name="文本框 10">
            <a:extLst>
              <a:ext uri="{FF2B5EF4-FFF2-40B4-BE49-F238E27FC236}">
                <a16:creationId xmlns:a16="http://schemas.microsoft.com/office/drawing/2014/main" id="{A0521760-1CD2-420F-8C32-C500E0338D83}"/>
              </a:ext>
            </a:extLst>
          </p:cNvPr>
          <p:cNvSpPr txBox="1"/>
          <p:nvPr/>
        </p:nvSpPr>
        <p:spPr>
          <a:xfrm>
            <a:off x="3610514" y="180793"/>
            <a:ext cx="5013325" cy="553085"/>
          </a:xfrm>
          <a:prstGeom prst="rect">
            <a:avLst/>
          </a:prstGeom>
          <a:noFill/>
        </p:spPr>
        <p:txBody>
          <a:bodyPr wrap="square" rtlCol="0">
            <a:spAutoFit/>
          </a:bodyPr>
          <a:lstStyle/>
          <a:p>
            <a:pPr algn="l"/>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为何此次个税改革备受关注？</a:t>
            </a:r>
          </a:p>
        </p:txBody>
      </p:sp>
      <p:sp>
        <p:nvSpPr>
          <p:cNvPr id="12" name="等腰三角形 11">
            <a:extLst>
              <a:ext uri="{FF2B5EF4-FFF2-40B4-BE49-F238E27FC236}">
                <a16:creationId xmlns:a16="http://schemas.microsoft.com/office/drawing/2014/main" id="{1A92B408-55C0-48B4-9FC1-E77A59C78AD4}"/>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9" grpId="0" bldLvl="0" animBg="1"/>
      <p:bldP spid="11"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rrowheads="1"/>
          </p:cNvSpPr>
          <p:nvPr/>
        </p:nvSpPr>
        <p:spPr bwMode="auto">
          <a:xfrm>
            <a:off x="3770914" y="2428824"/>
            <a:ext cx="759507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fontAlgn="base">
              <a:lnSpc>
                <a:spcPct val="150000"/>
              </a:lnSpc>
              <a:spcBef>
                <a:spcPct val="0"/>
              </a:spcBef>
              <a:spcAft>
                <a:spcPct val="0"/>
              </a:spcAft>
            </a:pPr>
            <a:r>
              <a:rPr lang="zh-CN" altLang="en-US" sz="2200" dirty="0">
                <a:solidFill>
                  <a:srgbClr val="404040"/>
                </a:solidFill>
                <a:latin typeface="+mj-ea"/>
                <a:ea typeface="+mj-ea"/>
              </a:rPr>
              <a:t>个人所得税于</a:t>
            </a:r>
            <a:r>
              <a:rPr lang="en-US" altLang="zh-CN" sz="2200" dirty="0">
                <a:solidFill>
                  <a:srgbClr val="404040"/>
                </a:solidFill>
                <a:latin typeface="+mj-ea"/>
                <a:ea typeface="+mj-ea"/>
              </a:rPr>
              <a:t>2011</a:t>
            </a:r>
            <a:r>
              <a:rPr lang="zh-CN" altLang="en-US" sz="2200" dirty="0">
                <a:solidFill>
                  <a:srgbClr val="404040"/>
                </a:solidFill>
                <a:latin typeface="+mj-ea"/>
                <a:ea typeface="+mj-ea"/>
              </a:rPr>
              <a:t>年税改后下降，但</a:t>
            </a:r>
            <a:r>
              <a:rPr lang="en-US" altLang="zh-CN" sz="2200" dirty="0">
                <a:solidFill>
                  <a:srgbClr val="404040"/>
                </a:solidFill>
                <a:latin typeface="+mj-ea"/>
                <a:ea typeface="+mj-ea"/>
              </a:rPr>
              <a:t>2012</a:t>
            </a:r>
            <a:r>
              <a:rPr lang="zh-CN" altLang="en-US" sz="2200" dirty="0">
                <a:solidFill>
                  <a:srgbClr val="404040"/>
                </a:solidFill>
                <a:latin typeface="+mj-ea"/>
                <a:ea typeface="+mj-ea"/>
              </a:rPr>
              <a:t>年开始个人所得税所占比率逐步回升，并还有继续升高的趋势。</a:t>
            </a:r>
            <a:r>
              <a:rPr lang="en-US" altLang="zh-CN" sz="2200" dirty="0">
                <a:solidFill>
                  <a:srgbClr val="404040"/>
                </a:solidFill>
                <a:latin typeface="+mj-ea"/>
                <a:ea typeface="+mj-ea"/>
              </a:rPr>
              <a:t>2017</a:t>
            </a:r>
            <a:r>
              <a:rPr lang="zh-CN" altLang="en-US" sz="2200" dirty="0">
                <a:solidFill>
                  <a:srgbClr val="404040"/>
                </a:solidFill>
                <a:latin typeface="+mj-ea"/>
                <a:ea typeface="+mj-ea"/>
              </a:rPr>
              <a:t>年，个人所得税超越营业税，成为继企业税和增值税的第三大税种，个人所得税全年税额为</a:t>
            </a:r>
            <a:r>
              <a:rPr lang="en-US" altLang="zh-CN" sz="2200" dirty="0">
                <a:solidFill>
                  <a:srgbClr val="404040"/>
                </a:solidFill>
                <a:latin typeface="+mj-ea"/>
                <a:ea typeface="+mj-ea"/>
              </a:rPr>
              <a:t>1.20</a:t>
            </a:r>
            <a:r>
              <a:rPr lang="zh-CN" altLang="en-US" sz="2200" dirty="0">
                <a:solidFill>
                  <a:srgbClr val="404040"/>
                </a:solidFill>
                <a:latin typeface="+mj-ea"/>
                <a:ea typeface="+mj-ea"/>
              </a:rPr>
              <a:t>万亿，占总税收</a:t>
            </a:r>
            <a:r>
              <a:rPr lang="en-US" altLang="zh-CN" sz="2200" dirty="0">
                <a:solidFill>
                  <a:srgbClr val="404040"/>
                </a:solidFill>
                <a:latin typeface="+mj-ea"/>
                <a:ea typeface="+mj-ea"/>
              </a:rPr>
              <a:t>8.3%</a:t>
            </a:r>
            <a:r>
              <a:rPr lang="zh-CN" altLang="en-US" sz="2200" dirty="0">
                <a:solidFill>
                  <a:srgbClr val="404040"/>
                </a:solidFill>
                <a:latin typeface="+mj-ea"/>
                <a:ea typeface="+mj-ea"/>
              </a:rPr>
              <a:t>，</a:t>
            </a:r>
            <a:r>
              <a:rPr lang="en-US" altLang="zh-CN" sz="2200" dirty="0">
                <a:solidFill>
                  <a:srgbClr val="404040"/>
                </a:solidFill>
                <a:latin typeface="+mj-ea"/>
                <a:ea typeface="+mj-ea"/>
              </a:rPr>
              <a:t>2018</a:t>
            </a:r>
            <a:r>
              <a:rPr lang="zh-CN" altLang="en-US" sz="2200" dirty="0">
                <a:solidFill>
                  <a:srgbClr val="404040"/>
                </a:solidFill>
                <a:latin typeface="+mj-ea"/>
                <a:ea typeface="+mj-ea"/>
              </a:rPr>
              <a:t>年</a:t>
            </a:r>
            <a:r>
              <a:rPr lang="en-US" altLang="zh-CN" sz="2200" dirty="0">
                <a:solidFill>
                  <a:srgbClr val="404040"/>
                </a:solidFill>
                <a:latin typeface="+mj-ea"/>
                <a:ea typeface="+mj-ea"/>
              </a:rPr>
              <a:t>1-7</a:t>
            </a:r>
            <a:r>
              <a:rPr lang="zh-CN" altLang="en-US" sz="2200" dirty="0">
                <a:solidFill>
                  <a:srgbClr val="404040"/>
                </a:solidFill>
                <a:latin typeface="+mj-ea"/>
                <a:ea typeface="+mj-ea"/>
              </a:rPr>
              <a:t>月占比更是提升至</a:t>
            </a:r>
            <a:r>
              <a:rPr lang="en-US" altLang="zh-CN" sz="2200" dirty="0">
                <a:solidFill>
                  <a:srgbClr val="404040"/>
                </a:solidFill>
                <a:latin typeface="+mj-ea"/>
                <a:ea typeface="+mj-ea"/>
              </a:rPr>
              <a:t>8.6%</a:t>
            </a:r>
            <a:r>
              <a:rPr lang="zh-CN" altLang="en-US" sz="2200" dirty="0">
                <a:solidFill>
                  <a:srgbClr val="404040"/>
                </a:solidFill>
                <a:latin typeface="+mj-ea"/>
                <a:ea typeface="+mj-ea"/>
              </a:rPr>
              <a:t>。此外，</a:t>
            </a:r>
            <a:r>
              <a:rPr lang="en-US" altLang="zh-CN" sz="2200" dirty="0">
                <a:solidFill>
                  <a:srgbClr val="404040"/>
                </a:solidFill>
                <a:latin typeface="+mj-ea"/>
                <a:ea typeface="+mj-ea"/>
              </a:rPr>
              <a:t>2007</a:t>
            </a:r>
            <a:r>
              <a:rPr lang="zh-CN" altLang="en-US" sz="2200" dirty="0">
                <a:solidFill>
                  <a:srgbClr val="404040"/>
                </a:solidFill>
                <a:latin typeface="+mj-ea"/>
                <a:ea typeface="+mj-ea"/>
              </a:rPr>
              <a:t>年至</a:t>
            </a:r>
            <a:r>
              <a:rPr lang="en-US" altLang="zh-CN" sz="2200" dirty="0">
                <a:solidFill>
                  <a:srgbClr val="404040"/>
                </a:solidFill>
                <a:latin typeface="+mj-ea"/>
                <a:ea typeface="+mj-ea"/>
              </a:rPr>
              <a:t>2011</a:t>
            </a:r>
            <a:r>
              <a:rPr lang="zh-CN" altLang="en-US" sz="2200" dirty="0">
                <a:solidFill>
                  <a:srgbClr val="404040"/>
                </a:solidFill>
                <a:latin typeface="+mj-ea"/>
                <a:ea typeface="+mj-ea"/>
              </a:rPr>
              <a:t>年，纳税起征额从</a:t>
            </a:r>
            <a:r>
              <a:rPr lang="en-US" altLang="zh-CN" sz="2200" dirty="0">
                <a:solidFill>
                  <a:srgbClr val="404040"/>
                </a:solidFill>
                <a:latin typeface="+mj-ea"/>
                <a:ea typeface="+mj-ea"/>
              </a:rPr>
              <a:t>2000</a:t>
            </a:r>
            <a:r>
              <a:rPr lang="zh-CN" altLang="en-US" sz="2200" dirty="0">
                <a:solidFill>
                  <a:srgbClr val="404040"/>
                </a:solidFill>
                <a:latin typeface="+mj-ea"/>
                <a:ea typeface="+mj-ea"/>
              </a:rPr>
              <a:t>元提高至</a:t>
            </a:r>
            <a:r>
              <a:rPr lang="en-US" altLang="zh-CN" sz="2200" dirty="0">
                <a:solidFill>
                  <a:srgbClr val="404040"/>
                </a:solidFill>
                <a:latin typeface="+mj-ea"/>
                <a:ea typeface="+mj-ea"/>
              </a:rPr>
              <a:t>3500</a:t>
            </a:r>
            <a:r>
              <a:rPr lang="zh-CN" altLang="en-US" sz="2200" dirty="0">
                <a:solidFill>
                  <a:srgbClr val="404040"/>
                </a:solidFill>
                <a:latin typeface="+mj-ea"/>
                <a:ea typeface="+mj-ea"/>
              </a:rPr>
              <a:t>元，</a:t>
            </a:r>
            <a:r>
              <a:rPr lang="en-US" altLang="zh-CN" sz="2200" dirty="0">
                <a:solidFill>
                  <a:srgbClr val="404040"/>
                </a:solidFill>
                <a:latin typeface="+mj-ea"/>
                <a:ea typeface="+mj-ea"/>
              </a:rPr>
              <a:t>2011</a:t>
            </a:r>
            <a:r>
              <a:rPr lang="zh-CN" altLang="en-US" sz="2200" dirty="0">
                <a:solidFill>
                  <a:srgbClr val="404040"/>
                </a:solidFill>
                <a:latin typeface="+mj-ea"/>
                <a:ea typeface="+mj-ea"/>
              </a:rPr>
              <a:t>年至今已逾</a:t>
            </a:r>
            <a:r>
              <a:rPr lang="en-US" altLang="zh-CN" sz="2200" dirty="0">
                <a:solidFill>
                  <a:srgbClr val="404040"/>
                </a:solidFill>
                <a:latin typeface="+mj-ea"/>
                <a:ea typeface="+mj-ea"/>
              </a:rPr>
              <a:t>7</a:t>
            </a:r>
            <a:r>
              <a:rPr lang="zh-CN" altLang="en-US" sz="2200" dirty="0">
                <a:solidFill>
                  <a:srgbClr val="404040"/>
                </a:solidFill>
                <a:latin typeface="+mj-ea"/>
                <a:ea typeface="+mj-ea"/>
              </a:rPr>
              <a:t>年，因此新的个人所得税法亟待出台。</a:t>
            </a:r>
          </a:p>
        </p:txBody>
      </p:sp>
      <p:grpSp>
        <p:nvGrpSpPr>
          <p:cNvPr id="4" name="组合 11"/>
          <p:cNvGrpSpPr/>
          <p:nvPr/>
        </p:nvGrpSpPr>
        <p:grpSpPr bwMode="auto">
          <a:xfrm>
            <a:off x="680368" y="2835861"/>
            <a:ext cx="2594549" cy="2594550"/>
            <a:chOff x="1115262" y="947933"/>
            <a:chExt cx="2893585" cy="2895337"/>
          </a:xfrm>
        </p:grpSpPr>
        <p:sp>
          <p:nvSpPr>
            <p:cNvPr id="5" name="Oval 7"/>
            <p:cNvSpPr>
              <a:spLocks noChangeArrowheads="1"/>
            </p:cNvSpPr>
            <p:nvPr/>
          </p:nvSpPr>
          <p:spPr bwMode="auto">
            <a:xfrm>
              <a:off x="1115262" y="947933"/>
              <a:ext cx="2893585" cy="2895337"/>
            </a:xfrm>
            <a:prstGeom prst="roundRect">
              <a:avLst/>
            </a:prstGeom>
            <a:solidFill>
              <a:srgbClr val="DFDFE1"/>
            </a:solid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6" name="Oval 8"/>
            <p:cNvSpPr>
              <a:spLocks noChangeArrowheads="1"/>
            </p:cNvSpPr>
            <p:nvPr/>
          </p:nvSpPr>
          <p:spPr bwMode="auto">
            <a:xfrm>
              <a:off x="1287760" y="1120430"/>
              <a:ext cx="2567794" cy="2571297"/>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grpSp>
      <p:sp>
        <p:nvSpPr>
          <p:cNvPr id="10" name="矩形 24"/>
          <p:cNvSpPr>
            <a:spLocks noChangeArrowheads="1"/>
          </p:cNvSpPr>
          <p:nvPr/>
        </p:nvSpPr>
        <p:spPr bwMode="auto">
          <a:xfrm>
            <a:off x="5384772" y="1667248"/>
            <a:ext cx="5267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pPr>
            <a:r>
              <a:rPr lang="zh-CN" altLang="en-US" sz="3000" b="1" dirty="0">
                <a:solidFill>
                  <a:srgbClr val="C00000"/>
                </a:solidFill>
                <a:latin typeface="微软雅黑" panose="020B0503020204020204" charset="-122"/>
                <a:ea typeface="微软雅黑" panose="020B0503020204020204" charset="-122"/>
              </a:rPr>
              <a:t>新的个人所得税法亟待出台</a:t>
            </a:r>
          </a:p>
        </p:txBody>
      </p:sp>
      <p:sp>
        <p:nvSpPr>
          <p:cNvPr id="8" name="等腰三角形 7">
            <a:extLst>
              <a:ext uri="{FF2B5EF4-FFF2-40B4-BE49-F238E27FC236}">
                <a16:creationId xmlns:a16="http://schemas.microsoft.com/office/drawing/2014/main" id="{FB417326-FBD7-409E-83A5-A185F64E4B21}"/>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955AFB7B-0FA4-414D-8840-23BB25F57C33}"/>
              </a:ext>
            </a:extLst>
          </p:cNvPr>
          <p:cNvSpPr txBox="1"/>
          <p:nvPr/>
        </p:nvSpPr>
        <p:spPr>
          <a:xfrm>
            <a:off x="3610514" y="180793"/>
            <a:ext cx="5013325" cy="553085"/>
          </a:xfrm>
          <a:prstGeom prst="rect">
            <a:avLst/>
          </a:prstGeom>
          <a:noFill/>
        </p:spPr>
        <p:txBody>
          <a:bodyPr wrap="square" rtlCol="0">
            <a:spAutoFit/>
          </a:bodyPr>
          <a:lstStyle/>
          <a:p>
            <a:pPr algn="l"/>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为何此次个税改革备受关注？</a:t>
            </a:r>
          </a:p>
        </p:txBody>
      </p:sp>
      <p:sp>
        <p:nvSpPr>
          <p:cNvPr id="11" name="等腰三角形 10">
            <a:extLst>
              <a:ext uri="{FF2B5EF4-FFF2-40B4-BE49-F238E27FC236}">
                <a16:creationId xmlns:a16="http://schemas.microsoft.com/office/drawing/2014/main" id="{D81F756B-C457-4FEC-8EE0-7A566A8BA06C}"/>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635821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bldLvl="0" animBg="1"/>
      <p:bldP spid="9" grpId="0"/>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0"/>
          <p:cNvSpPr>
            <a:spLocks noChangeArrowheads="1"/>
          </p:cNvSpPr>
          <p:nvPr/>
        </p:nvSpPr>
        <p:spPr bwMode="auto">
          <a:xfrm>
            <a:off x="588421" y="2318969"/>
            <a:ext cx="759507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3765" fontAlgn="base">
              <a:lnSpc>
                <a:spcPct val="150000"/>
              </a:lnSpc>
              <a:spcBef>
                <a:spcPct val="0"/>
              </a:spcBef>
              <a:spcAft>
                <a:spcPct val="0"/>
              </a:spcAft>
            </a:pPr>
            <a:r>
              <a:rPr lang="zh-CN" altLang="en-US" sz="2200" dirty="0">
                <a:solidFill>
                  <a:srgbClr val="404040"/>
                </a:solidFill>
                <a:latin typeface="+mj-ea"/>
                <a:ea typeface="+mj-ea"/>
              </a:rPr>
              <a:t>当前我国居民人均可支配收入实际和名义增速低于</a:t>
            </a:r>
            <a:r>
              <a:rPr lang="en-US" altLang="zh-CN" sz="2200" dirty="0">
                <a:solidFill>
                  <a:srgbClr val="404040"/>
                </a:solidFill>
                <a:latin typeface="+mj-ea"/>
                <a:ea typeface="+mj-ea"/>
              </a:rPr>
              <a:t>GDP</a:t>
            </a:r>
            <a:r>
              <a:rPr lang="zh-CN" altLang="en-US" sz="2200" dirty="0">
                <a:solidFill>
                  <a:srgbClr val="404040"/>
                </a:solidFill>
                <a:latin typeface="+mj-ea"/>
                <a:ea typeface="+mj-ea"/>
              </a:rPr>
              <a:t>实际和名义增速，</a:t>
            </a:r>
            <a:r>
              <a:rPr lang="en-US" altLang="zh-CN" sz="2200" dirty="0">
                <a:solidFill>
                  <a:srgbClr val="404040"/>
                </a:solidFill>
                <a:latin typeface="+mj-ea"/>
                <a:ea typeface="+mj-ea"/>
              </a:rPr>
              <a:t>2018</a:t>
            </a:r>
            <a:r>
              <a:rPr lang="zh-CN" altLang="en-US" sz="2200" dirty="0">
                <a:solidFill>
                  <a:srgbClr val="404040"/>
                </a:solidFill>
                <a:latin typeface="+mj-ea"/>
                <a:ea typeface="+mj-ea"/>
              </a:rPr>
              <a:t>年上半年，城镇居民居民实际可支配收入增速为</a:t>
            </a:r>
            <a:r>
              <a:rPr lang="en-US" altLang="zh-CN" sz="2200" dirty="0">
                <a:solidFill>
                  <a:srgbClr val="404040"/>
                </a:solidFill>
                <a:latin typeface="+mj-ea"/>
                <a:ea typeface="+mj-ea"/>
              </a:rPr>
              <a:t>5.8%</a:t>
            </a:r>
            <a:r>
              <a:rPr lang="zh-CN" altLang="en-US" sz="2200" dirty="0">
                <a:solidFill>
                  <a:srgbClr val="404040"/>
                </a:solidFill>
                <a:latin typeface="+mj-ea"/>
                <a:ea typeface="+mj-ea"/>
              </a:rPr>
              <a:t>，低于</a:t>
            </a:r>
            <a:r>
              <a:rPr lang="en-US" altLang="zh-CN" sz="2200" dirty="0">
                <a:solidFill>
                  <a:srgbClr val="404040"/>
                </a:solidFill>
                <a:latin typeface="+mj-ea"/>
                <a:ea typeface="+mj-ea"/>
              </a:rPr>
              <a:t>2017</a:t>
            </a:r>
            <a:r>
              <a:rPr lang="zh-CN" altLang="en-US" sz="2200" dirty="0">
                <a:solidFill>
                  <a:srgbClr val="404040"/>
                </a:solidFill>
                <a:latin typeface="+mj-ea"/>
                <a:ea typeface="+mj-ea"/>
              </a:rPr>
              <a:t>年同期的</a:t>
            </a:r>
            <a:r>
              <a:rPr lang="en-US" altLang="zh-CN" sz="2200" dirty="0">
                <a:solidFill>
                  <a:srgbClr val="404040"/>
                </a:solidFill>
                <a:latin typeface="+mj-ea"/>
                <a:ea typeface="+mj-ea"/>
              </a:rPr>
              <a:t>6.5%</a:t>
            </a:r>
            <a:r>
              <a:rPr lang="zh-CN" altLang="en-US" sz="2200" dirty="0">
                <a:solidFill>
                  <a:srgbClr val="404040"/>
                </a:solidFill>
                <a:latin typeface="+mj-ea"/>
                <a:ea typeface="+mj-ea"/>
              </a:rPr>
              <a:t>。此外， </a:t>
            </a:r>
            <a:r>
              <a:rPr lang="en-US" altLang="zh-CN" sz="2200" dirty="0">
                <a:solidFill>
                  <a:srgbClr val="404040"/>
                </a:solidFill>
                <a:latin typeface="+mj-ea"/>
                <a:ea typeface="+mj-ea"/>
              </a:rPr>
              <a:t>7</a:t>
            </a:r>
            <a:r>
              <a:rPr lang="zh-CN" altLang="en-US" sz="2200" dirty="0">
                <a:solidFill>
                  <a:srgbClr val="404040"/>
                </a:solidFill>
                <a:latin typeface="+mj-ea"/>
                <a:ea typeface="+mj-ea"/>
              </a:rPr>
              <a:t>月社会消费品零售总额</a:t>
            </a:r>
            <a:r>
              <a:rPr lang="en-US" altLang="zh-CN" sz="2200" dirty="0">
                <a:solidFill>
                  <a:srgbClr val="404040"/>
                </a:solidFill>
                <a:latin typeface="+mj-ea"/>
                <a:ea typeface="+mj-ea"/>
              </a:rPr>
              <a:t>30734</a:t>
            </a:r>
            <a:r>
              <a:rPr lang="zh-CN" altLang="en-US" sz="2200" dirty="0">
                <a:solidFill>
                  <a:srgbClr val="404040"/>
                </a:solidFill>
                <a:latin typeface="+mj-ea"/>
                <a:ea typeface="+mj-ea"/>
              </a:rPr>
              <a:t>亿元，同比增长</a:t>
            </a:r>
            <a:r>
              <a:rPr lang="en-US" altLang="zh-CN" sz="2200" dirty="0">
                <a:solidFill>
                  <a:srgbClr val="404040"/>
                </a:solidFill>
                <a:latin typeface="+mj-ea"/>
                <a:ea typeface="+mj-ea"/>
              </a:rPr>
              <a:t>8.8%</a:t>
            </a:r>
            <a:r>
              <a:rPr lang="zh-CN" altLang="en-US" sz="2200" dirty="0">
                <a:solidFill>
                  <a:srgbClr val="404040"/>
                </a:solidFill>
                <a:latin typeface="+mj-ea"/>
                <a:ea typeface="+mj-ea"/>
              </a:rPr>
              <a:t>，社会消费品零售总额增速持续放缓，自</a:t>
            </a:r>
            <a:r>
              <a:rPr lang="en-US" altLang="zh-CN" sz="2200" dirty="0">
                <a:solidFill>
                  <a:srgbClr val="404040"/>
                </a:solidFill>
                <a:latin typeface="+mj-ea"/>
                <a:ea typeface="+mj-ea"/>
              </a:rPr>
              <a:t>2008</a:t>
            </a:r>
            <a:r>
              <a:rPr lang="zh-CN" altLang="en-US" sz="2200" dirty="0">
                <a:solidFill>
                  <a:srgbClr val="404040"/>
                </a:solidFill>
                <a:latin typeface="+mj-ea"/>
                <a:ea typeface="+mj-ea"/>
              </a:rPr>
              <a:t>年</a:t>
            </a:r>
            <a:r>
              <a:rPr lang="en-US" altLang="zh-CN" sz="2200" dirty="0">
                <a:solidFill>
                  <a:srgbClr val="404040"/>
                </a:solidFill>
                <a:latin typeface="+mj-ea"/>
                <a:ea typeface="+mj-ea"/>
              </a:rPr>
              <a:t>23%</a:t>
            </a:r>
            <a:r>
              <a:rPr lang="zh-CN" altLang="en-US" sz="2200" dirty="0">
                <a:solidFill>
                  <a:srgbClr val="404040"/>
                </a:solidFill>
                <a:latin typeface="+mj-ea"/>
                <a:ea typeface="+mj-ea"/>
              </a:rPr>
              <a:t>的增速连续下降至目前的</a:t>
            </a:r>
            <a:r>
              <a:rPr lang="en-US" altLang="zh-CN" sz="2200" dirty="0">
                <a:solidFill>
                  <a:srgbClr val="404040"/>
                </a:solidFill>
                <a:latin typeface="+mj-ea"/>
                <a:ea typeface="+mj-ea"/>
              </a:rPr>
              <a:t>9%</a:t>
            </a:r>
            <a:r>
              <a:rPr lang="zh-CN" altLang="en-US" sz="2200" dirty="0">
                <a:solidFill>
                  <a:srgbClr val="404040"/>
                </a:solidFill>
                <a:latin typeface="+mj-ea"/>
                <a:ea typeface="+mj-ea"/>
              </a:rPr>
              <a:t>左右。可以看到，在当前扩大内需的背景下，降个税可以直接增加居民可支配收入，进而直接拉动消费需求。</a:t>
            </a:r>
          </a:p>
        </p:txBody>
      </p:sp>
      <p:sp>
        <p:nvSpPr>
          <p:cNvPr id="10" name="矩形 24"/>
          <p:cNvSpPr>
            <a:spLocks noChangeArrowheads="1"/>
          </p:cNvSpPr>
          <p:nvPr/>
        </p:nvSpPr>
        <p:spPr bwMode="auto">
          <a:xfrm>
            <a:off x="1990091" y="1667248"/>
            <a:ext cx="52679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3765" fontAlgn="base">
              <a:spcBef>
                <a:spcPct val="0"/>
              </a:spcBef>
              <a:spcAft>
                <a:spcPct val="0"/>
              </a:spcAft>
            </a:pPr>
            <a:r>
              <a:rPr lang="zh-CN" altLang="en-US" sz="3000" b="1" dirty="0">
                <a:solidFill>
                  <a:srgbClr val="C00000"/>
                </a:solidFill>
                <a:latin typeface="微软雅黑" panose="020B0503020204020204" charset="-122"/>
                <a:ea typeface="微软雅黑" panose="020B0503020204020204" charset="-122"/>
              </a:rPr>
              <a:t>降个税可以直接拉动消费需求</a:t>
            </a:r>
          </a:p>
        </p:txBody>
      </p:sp>
      <p:grpSp>
        <p:nvGrpSpPr>
          <p:cNvPr id="2" name="组合 11"/>
          <p:cNvGrpSpPr/>
          <p:nvPr/>
        </p:nvGrpSpPr>
        <p:grpSpPr bwMode="auto">
          <a:xfrm>
            <a:off x="8385810" y="2835910"/>
            <a:ext cx="3680460" cy="2594610"/>
            <a:chOff x="1115262" y="947933"/>
            <a:chExt cx="2893585" cy="2895337"/>
          </a:xfrm>
        </p:grpSpPr>
        <p:sp>
          <p:nvSpPr>
            <p:cNvPr id="11" name="Oval 7"/>
            <p:cNvSpPr>
              <a:spLocks noChangeArrowheads="1"/>
            </p:cNvSpPr>
            <p:nvPr/>
          </p:nvSpPr>
          <p:spPr bwMode="auto">
            <a:xfrm>
              <a:off x="1115262" y="947933"/>
              <a:ext cx="2893585" cy="2895337"/>
            </a:xfrm>
            <a:prstGeom prst="roundRect">
              <a:avLst/>
            </a:prstGeom>
            <a:solidFill>
              <a:srgbClr val="DFDFE1"/>
            </a:solid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12" name="Oval 8"/>
            <p:cNvSpPr>
              <a:spLocks noChangeArrowheads="1"/>
            </p:cNvSpPr>
            <p:nvPr/>
          </p:nvSpPr>
          <p:spPr bwMode="auto">
            <a:xfrm>
              <a:off x="1287760" y="1120430"/>
              <a:ext cx="2567794" cy="2571297"/>
            </a:xfrm>
            <a:prstGeom prst="roundRect">
              <a:avLst/>
            </a:prstGeom>
            <a:blipFill dpi="0" rotWithShape="1">
              <a:blip r:embed="rId3" cstate="email">
                <a:extLst>
                  <a:ext uri="{28A0092B-C50C-407E-A947-70E740481C1C}">
                    <a14:useLocalDpi xmlns:a14="http://schemas.microsoft.com/office/drawing/2010/main"/>
                  </a:ext>
                </a:extLst>
              </a:blip>
              <a:srcRect/>
              <a:stretch>
                <a:fillRect/>
              </a:stretch>
            </a:blipFill>
            <a:ln w="9">
              <a:solidFill>
                <a:srgbClr val="FFFFFF"/>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grpSp>
      <p:sp>
        <p:nvSpPr>
          <p:cNvPr id="8" name="等腰三角形 7">
            <a:extLst>
              <a:ext uri="{FF2B5EF4-FFF2-40B4-BE49-F238E27FC236}">
                <a16:creationId xmlns:a16="http://schemas.microsoft.com/office/drawing/2014/main" id="{D4D397C0-6FFF-43AD-AE2E-EAFCC2E6125E}"/>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9" name="文本框 8">
            <a:extLst>
              <a:ext uri="{FF2B5EF4-FFF2-40B4-BE49-F238E27FC236}">
                <a16:creationId xmlns:a16="http://schemas.microsoft.com/office/drawing/2014/main" id="{5ED8F2DC-15E4-47D8-BDF1-2750A03AD2D4}"/>
              </a:ext>
            </a:extLst>
          </p:cNvPr>
          <p:cNvSpPr txBox="1"/>
          <p:nvPr/>
        </p:nvSpPr>
        <p:spPr>
          <a:xfrm>
            <a:off x="3610514" y="180793"/>
            <a:ext cx="5013325" cy="553085"/>
          </a:xfrm>
          <a:prstGeom prst="rect">
            <a:avLst/>
          </a:prstGeom>
          <a:noFill/>
        </p:spPr>
        <p:txBody>
          <a:bodyPr wrap="square" rtlCol="0">
            <a:spAutoFit/>
          </a:bodyPr>
          <a:lstStyle/>
          <a:p>
            <a:pPr algn="l"/>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为何此次个税改革备受关注？</a:t>
            </a:r>
          </a:p>
        </p:txBody>
      </p:sp>
      <p:sp>
        <p:nvSpPr>
          <p:cNvPr id="13" name="等腰三角形 12">
            <a:extLst>
              <a:ext uri="{FF2B5EF4-FFF2-40B4-BE49-F238E27FC236}">
                <a16:creationId xmlns:a16="http://schemas.microsoft.com/office/drawing/2014/main" id="{CF2E990A-BC0C-4A2B-8A37-EF18A00E117C}"/>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bldLvl="0" animBg="1"/>
      <p:bldP spid="9" grpId="0"/>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文本框 38">
            <a:hlinkClick r:id="" action="ppaction://hlinkshowjump?jump=nextslide"/>
            <a:extLst>
              <a:ext uri="{FF2B5EF4-FFF2-40B4-BE49-F238E27FC236}">
                <a16:creationId xmlns:a16="http://schemas.microsoft.com/office/drawing/2014/main" id="{F058EFB7-B308-46ED-9A4B-DCFB7827ABDF}"/>
              </a:ext>
            </a:extLst>
          </p:cNvPr>
          <p:cNvSpPr txBox="1">
            <a:spLocks noChangeArrowheads="1"/>
          </p:cNvSpPr>
          <p:nvPr>
            <p:custDataLst>
              <p:tags r:id="rId1"/>
            </p:custDataLst>
          </p:nvPr>
        </p:nvSpPr>
        <p:spPr bwMode="auto">
          <a:xfrm>
            <a:off x="1962150" y="2783205"/>
            <a:ext cx="8267700" cy="830997"/>
          </a:xfrm>
          <a:prstGeom prst="roundRect">
            <a:avLst>
              <a:gd name="adj" fmla="val 0"/>
            </a:avLst>
          </a:prstGeom>
          <a:noFill/>
          <a:ln w="22225">
            <a:noFill/>
            <a:miter lim="800000"/>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r>
              <a:rPr lang="zh-CN" altLang="en-US" sz="4800" b="1" dirty="0">
                <a:ln w="19050">
                  <a:noFill/>
                </a:ln>
                <a:solidFill>
                  <a:srgbClr val="FFFFFF"/>
                </a:solidFill>
                <a:latin typeface="思源黑体 Bold" panose="020B0800000000000000" pitchFamily="34" charset="-122"/>
                <a:ea typeface="思源黑体 Bold" panose="020B0800000000000000" pitchFamily="34" charset="-122"/>
              </a:rPr>
              <a:t>中国个税改革进程</a:t>
            </a:r>
          </a:p>
        </p:txBody>
      </p:sp>
      <p:grpSp>
        <p:nvGrpSpPr>
          <p:cNvPr id="24" name="PA-组合 6">
            <a:extLst>
              <a:ext uri="{FF2B5EF4-FFF2-40B4-BE49-F238E27FC236}">
                <a16:creationId xmlns:a16="http://schemas.microsoft.com/office/drawing/2014/main" id="{1017A47F-8D57-4522-B701-F42063682BA1}"/>
              </a:ext>
            </a:extLst>
          </p:cNvPr>
          <p:cNvGrpSpPr/>
          <p:nvPr>
            <p:custDataLst>
              <p:tags r:id="rId2"/>
            </p:custDataLst>
          </p:nvPr>
        </p:nvGrpSpPr>
        <p:grpSpPr>
          <a:xfrm>
            <a:off x="5256189" y="1487722"/>
            <a:ext cx="1679620" cy="1295483"/>
            <a:chOff x="3385106" y="987346"/>
            <a:chExt cx="1258902" cy="972000"/>
          </a:xfrm>
        </p:grpSpPr>
        <p:sp>
          <p:nvSpPr>
            <p:cNvPr id="25" name="PA-椭圆 7">
              <a:extLst>
                <a:ext uri="{FF2B5EF4-FFF2-40B4-BE49-F238E27FC236}">
                  <a16:creationId xmlns:a16="http://schemas.microsoft.com/office/drawing/2014/main" id="{48E35229-D2D7-4665-831F-3FD9758B249C}"/>
                </a:ext>
              </a:extLst>
            </p:cNvPr>
            <p:cNvSpPr/>
            <p:nvPr>
              <p:custDataLst>
                <p:tags r:id="rId3"/>
              </p:custDataLst>
            </p:nvPr>
          </p:nvSpPr>
          <p:spPr>
            <a:xfrm>
              <a:off x="3528557" y="987346"/>
              <a:ext cx="972000" cy="972000"/>
            </a:xfrm>
            <a:prstGeom prst="ellipse">
              <a:avLst/>
            </a:prstGeom>
            <a:solidFill>
              <a:srgbClr val="FFFFFF">
                <a:alpha val="50000"/>
              </a:srgbClr>
            </a:solidFill>
            <a:ln w="25400">
              <a:noFill/>
            </a:ln>
          </p:spPr>
          <p:txBody>
            <a:bodyPr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sp>
          <p:nvSpPr>
            <p:cNvPr id="26" name="PA-椭圆 19">
              <a:extLst>
                <a:ext uri="{FF2B5EF4-FFF2-40B4-BE49-F238E27FC236}">
                  <a16:creationId xmlns:a16="http://schemas.microsoft.com/office/drawing/2014/main" id="{42DE43CD-F517-4B2F-A67D-8BE4EFE768EB}"/>
                </a:ext>
              </a:extLst>
            </p:cNvPr>
            <p:cNvSpPr/>
            <p:nvPr>
              <p:custDataLst>
                <p:tags r:id="rId4"/>
              </p:custDataLst>
            </p:nvPr>
          </p:nvSpPr>
          <p:spPr>
            <a:xfrm>
              <a:off x="3618557" y="1077574"/>
              <a:ext cx="792000" cy="792000"/>
            </a:xfrm>
            <a:prstGeom prst="ellipse">
              <a:avLst/>
            </a:prstGeom>
            <a:gradFill flip="none" rotWithShape="1">
              <a:gsLst>
                <a:gs pos="90000">
                  <a:srgbClr val="F55050"/>
                </a:gs>
                <a:gs pos="30000">
                  <a:srgbClr val="B80006"/>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等线"/>
                <a:ea typeface="等线" panose="02010600030101010101" pitchFamily="2" charset="-122"/>
              </a:endParaRPr>
            </a:p>
          </p:txBody>
        </p:sp>
        <p:sp>
          <p:nvSpPr>
            <p:cNvPr id="27" name="PA-文本框 14">
              <a:extLst>
                <a:ext uri="{FF2B5EF4-FFF2-40B4-BE49-F238E27FC236}">
                  <a16:creationId xmlns:a16="http://schemas.microsoft.com/office/drawing/2014/main" id="{A193DB2A-56A0-47F3-A402-C206066E0B4A}"/>
                </a:ext>
              </a:extLst>
            </p:cNvPr>
            <p:cNvSpPr txBox="1"/>
            <p:nvPr>
              <p:custDataLst>
                <p:tags r:id="rId5"/>
              </p:custDataLst>
            </p:nvPr>
          </p:nvSpPr>
          <p:spPr>
            <a:xfrm>
              <a:off x="3385106" y="1148980"/>
              <a:ext cx="1258902" cy="647482"/>
            </a:xfrm>
            <a:prstGeom prst="rect">
              <a:avLst/>
            </a:prstGeom>
            <a:noFill/>
            <a:ln w="9525">
              <a:noFill/>
            </a:ln>
          </p:spPr>
          <p:txBody>
            <a:bodyPr wrap="square" lIns="125695" tIns="62847" rIns="125695" bIns="62847" anchor="t">
              <a:spAutoFit/>
            </a:bodyPr>
            <a:lstStyle/>
            <a:p>
              <a:pPr marL="0" marR="0" lvl="0" indent="0" algn="ctr" defTabSz="121920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rPr>
                <a:t>02</a:t>
              </a:r>
              <a:endParaRPr kumimoji="0" lang="zh-CN" altLang="en-US" sz="4800" b="1" i="0" u="none" strike="noStrike" kern="0" cap="none" spc="0" normalizeH="0" baseline="0" noProof="0" dirty="0">
                <a:ln>
                  <a:noFill/>
                </a:ln>
                <a:solidFill>
                  <a:srgbClr val="FFFFFF"/>
                </a:solidFill>
                <a:effectLst/>
                <a:uLnTx/>
                <a:uFillTx/>
                <a:latin typeface="思源黑体 Bold" panose="020B0800000000000000" pitchFamily="34" charset="-122"/>
                <a:ea typeface="思源黑体 Bold" panose="020B0800000000000000" pitchFamily="34" charset="-122"/>
              </a:endParaRPr>
            </a:p>
          </p:txBody>
        </p:sp>
      </p:grpSp>
    </p:spTree>
    <p:extLst>
      <p:ext uri="{BB962C8B-B14F-4D97-AF65-F5344CB8AC3E}">
        <p14:creationId xmlns:p14="http://schemas.microsoft.com/office/powerpoint/2010/main" val="10780639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24"/>
                                        </p:tgtEl>
                                        <p:attrNameLst>
                                          <p:attrName>style.visibility</p:attrName>
                                        </p:attrNameLst>
                                      </p:cBhvr>
                                      <p:to>
                                        <p:strVal val="visible"/>
                                      </p:to>
                                    </p:set>
                                    <p:anim to="" calcmode="lin" valueType="num">
                                      <p:cBhvr>
                                        <p:cTn id="7" dur="750" fill="hold">
                                          <p:stCondLst>
                                            <p:cond delay="0"/>
                                          </p:stCondLst>
                                        </p:cTn>
                                        <p:tgtEl>
                                          <p:spTgt spid="24"/>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24"/>
                                        </p:tgtEl>
                                        <p:attrNameLst>
                                          <p:attrName>ppt_w</p:attrName>
                                        </p:attrNameLst>
                                      </p:cBhvr>
                                      <p:tavLst>
                                        <p:tav tm="0" fmla="#ppt_w-#ppt_w*cos(4*pi*$)*(1-$)^2">
                                          <p:val>
                                            <p:strVal val="0"/>
                                          </p:val>
                                        </p:tav>
                                        <p:tav tm="100000">
                                          <p:val>
                                            <p:strVal val="1"/>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strVal val="2/3*#ppt_w"/>
                                          </p:val>
                                        </p:tav>
                                        <p:tav tm="100000">
                                          <p:val>
                                            <p:strVal val="#ppt_w"/>
                                          </p:val>
                                        </p:tav>
                                      </p:tavLst>
                                    </p:anim>
                                    <p:anim calcmode="lin" valueType="num">
                                      <p:cBhvr>
                                        <p:cTn id="12"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59659" y="3804165"/>
            <a:ext cx="4571365" cy="273621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4" name="矩形 3"/>
          <p:cNvSpPr/>
          <p:nvPr/>
        </p:nvSpPr>
        <p:spPr>
          <a:xfrm>
            <a:off x="2451403" y="1461183"/>
            <a:ext cx="8380070" cy="1267637"/>
          </a:xfrm>
          <a:prstGeom prst="rect">
            <a:avLst/>
          </a:prstGeom>
          <a:solidFill>
            <a:schemeClr val="bg1"/>
          </a:solid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918930" y="1571281"/>
            <a:ext cx="7774940" cy="1014730"/>
          </a:xfrm>
          <a:prstGeom prst="rect">
            <a:avLst/>
          </a:prstGeom>
        </p:spPr>
        <p:txBody>
          <a:bodyPr wrap="square">
            <a:spAutoFit/>
          </a:bodyPr>
          <a:lstStyle/>
          <a:p>
            <a:pPr>
              <a:lnSpc>
                <a:spcPct val="150000"/>
              </a:lnSpc>
            </a:pPr>
            <a:r>
              <a:rPr lang="zh-CN" altLang="en-US" sz="2000" dirty="0">
                <a:cs typeface="+mn-ea"/>
                <a:sym typeface="+mn-lt"/>
              </a:rPr>
              <a:t>我国</a:t>
            </a:r>
            <a:r>
              <a:rPr lang="en-US" altLang="zh-CN" sz="2000" dirty="0">
                <a:cs typeface="+mn-ea"/>
                <a:sym typeface="+mn-lt"/>
              </a:rPr>
              <a:t>《</a:t>
            </a:r>
            <a:r>
              <a:rPr lang="zh-CN" altLang="en-US" sz="2000" dirty="0">
                <a:cs typeface="+mn-ea"/>
                <a:sym typeface="+mn-lt"/>
              </a:rPr>
              <a:t>个人所得税法</a:t>
            </a:r>
            <a:r>
              <a:rPr lang="en-US" altLang="zh-CN" sz="2000" dirty="0">
                <a:cs typeface="+mn-ea"/>
                <a:sym typeface="+mn-lt"/>
              </a:rPr>
              <a:t>》</a:t>
            </a:r>
            <a:r>
              <a:rPr lang="zh-CN" altLang="en-US" sz="2000" dirty="0">
                <a:cs typeface="+mn-ea"/>
                <a:sym typeface="+mn-lt"/>
              </a:rPr>
              <a:t>的发展并非是一蹴而就，借鉴了国外的一些优秀经验，结合我国特殊国情，经历了数十年的沉淀，缓慢发展。</a:t>
            </a:r>
            <a:endParaRPr lang="zh-CN" altLang="zh-CN" sz="2000" dirty="0">
              <a:cs typeface="+mn-ea"/>
              <a:sym typeface="+mn-lt"/>
            </a:endParaRPr>
          </a:p>
        </p:txBody>
      </p:sp>
      <p:sp>
        <p:nvSpPr>
          <p:cNvPr id="7" name="矩形 6"/>
          <p:cNvSpPr/>
          <p:nvPr/>
        </p:nvSpPr>
        <p:spPr>
          <a:xfrm>
            <a:off x="2592480" y="3028748"/>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latin typeface="Arial" panose="020B0604020202020204" pitchFamily="34" charset="0"/>
                <a:ea typeface="微软雅黑" panose="020B0503020204020204" charset="-122"/>
                <a:cs typeface="+mn-ea"/>
                <a:sym typeface="Arial" panose="020B0604020202020204" pitchFamily="34" charset="0"/>
              </a:rPr>
              <a:t>1950</a:t>
            </a:r>
            <a:r>
              <a:rPr lang="zh-CN" altLang="en-US" sz="2800" b="1" dirty="0">
                <a:latin typeface="Arial" panose="020B0604020202020204" pitchFamily="34" charset="0"/>
                <a:ea typeface="微软雅黑" panose="020B0503020204020204" charset="-122"/>
                <a:cs typeface="+mn-ea"/>
                <a:sym typeface="Arial" panose="020B0604020202020204" pitchFamily="34" charset="0"/>
              </a:rPr>
              <a:t>年 </a:t>
            </a:r>
            <a:endParaRPr lang="en-US" altLang="zh-CN" sz="2800" b="1" dirty="0">
              <a:latin typeface="Arial" panose="020B0604020202020204" pitchFamily="34" charset="0"/>
              <a:ea typeface="微软雅黑" panose="020B0503020204020204" charset="-122"/>
              <a:cs typeface="+mn-ea"/>
              <a:sym typeface="Arial" panose="020B0604020202020204" pitchFamily="34" charset="0"/>
            </a:endParaRPr>
          </a:p>
          <a:p>
            <a:r>
              <a:rPr lang="en-US" altLang="zh-CN" sz="3600" b="1" dirty="0">
                <a:latin typeface="Arial" panose="020B0604020202020204" pitchFamily="34" charset="0"/>
                <a:ea typeface="微软雅黑" panose="020B0503020204020204" charset="-122"/>
                <a:cs typeface="+mn-ea"/>
                <a:sym typeface="Arial" panose="020B0604020202020204" pitchFamily="34" charset="0"/>
              </a:rPr>
              <a:t>7</a:t>
            </a:r>
            <a:r>
              <a:rPr lang="zh-CN" altLang="en-US" sz="3600" b="1" dirty="0">
                <a:latin typeface="Arial" panose="020B0604020202020204" pitchFamily="34" charset="0"/>
                <a:ea typeface="微软雅黑" panose="020B0503020204020204" charset="-122"/>
                <a:cs typeface="+mn-ea"/>
                <a:sym typeface="Arial" panose="020B0604020202020204" pitchFamily="34" charset="0"/>
              </a:rPr>
              <a:t>月</a:t>
            </a:r>
          </a:p>
        </p:txBody>
      </p:sp>
      <p:sp>
        <p:nvSpPr>
          <p:cNvPr id="10" name="矩形 9"/>
          <p:cNvSpPr/>
          <p:nvPr/>
        </p:nvSpPr>
        <p:spPr>
          <a:xfrm>
            <a:off x="1542234" y="4277240"/>
            <a:ext cx="4006215" cy="2168525"/>
          </a:xfrm>
          <a:prstGeom prst="rect">
            <a:avLst/>
          </a:prstGeom>
          <a:noFill/>
        </p:spPr>
        <p:txBody>
          <a:bodyPr wrap="square">
            <a:spAutoFit/>
          </a:bodyPr>
          <a:lstStyle/>
          <a:p>
            <a:pPr algn="just" fontAlgn="base">
              <a:lnSpc>
                <a:spcPct val="125000"/>
              </a:lnSpc>
              <a:spcBef>
                <a:spcPct val="0"/>
              </a:spcBef>
              <a:spcAft>
                <a:spcPct val="0"/>
              </a:spcAft>
              <a:defRPr/>
            </a:pPr>
            <a:r>
              <a:rPr lang="zh-CN" altLang="en-US" kern="0" dirty="0">
                <a:solidFill>
                  <a:schemeClr val="tx1">
                    <a:lumMod val="95000"/>
                    <a:lumOff val="5000"/>
                  </a:schemeClr>
                </a:solidFill>
                <a:cs typeface="+mn-ea"/>
                <a:sym typeface="+mn-lt"/>
              </a:rPr>
              <a:t>政务院公布的</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税政实施要则</a:t>
            </a:r>
            <a:r>
              <a:rPr lang="en-US" altLang="zh-CN" kern="0" dirty="0">
                <a:solidFill>
                  <a:schemeClr val="tx1">
                    <a:lumMod val="95000"/>
                    <a:lumOff val="5000"/>
                  </a:schemeClr>
                </a:solidFill>
                <a:cs typeface="+mn-ea"/>
                <a:sym typeface="+mn-lt"/>
              </a:rPr>
              <a:t>》</a:t>
            </a:r>
            <a:r>
              <a:rPr lang="zh-CN" altLang="en-US" kern="0" dirty="0">
                <a:solidFill>
                  <a:schemeClr val="tx1">
                    <a:lumMod val="95000"/>
                    <a:lumOff val="5000"/>
                  </a:schemeClr>
                </a:solidFill>
                <a:cs typeface="+mn-ea"/>
                <a:sym typeface="+mn-lt"/>
              </a:rPr>
              <a:t>中，就曾列举有对个人所得课税的税种，当时定名为“薪给报酬所得税”。但由于我国生产力和人均收入水平低，实行低工资制，虽然设立了税种，却一直没有开征。</a:t>
            </a:r>
            <a:endParaRPr lang="en-US" altLang="zh-CN" b="1" kern="0" dirty="0">
              <a:solidFill>
                <a:srgbClr val="E60000"/>
              </a:solidFill>
              <a:latin typeface="Arial" panose="020B0604020202020204"/>
              <a:ea typeface="微软雅黑" panose="020B0503020204020204" charset="-122"/>
              <a:cs typeface="+mn-ea"/>
              <a:sym typeface="+mn-lt"/>
            </a:endParaRPr>
          </a:p>
        </p:txBody>
      </p:sp>
      <p:pic>
        <p:nvPicPr>
          <p:cNvPr id="2" name="图片 1" descr="2af9bf3e36e8d4b8247644fc54b1259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635" y="1164881"/>
            <a:ext cx="1736725" cy="1736725"/>
          </a:xfrm>
          <a:prstGeom prst="rect">
            <a:avLst/>
          </a:prstGeom>
        </p:spPr>
      </p:pic>
      <p:sp>
        <p:nvSpPr>
          <p:cNvPr id="6" name="矩形 5"/>
          <p:cNvSpPr/>
          <p:nvPr/>
        </p:nvSpPr>
        <p:spPr>
          <a:xfrm>
            <a:off x="6180274" y="3804165"/>
            <a:ext cx="4571365" cy="273621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Arial" panose="020B0604020202020204"/>
              <a:ea typeface="微软雅黑" panose="020B0503020204020204" charset="-122"/>
            </a:endParaRPr>
          </a:p>
        </p:txBody>
      </p:sp>
      <p:sp>
        <p:nvSpPr>
          <p:cNvPr id="8" name="矩形 7"/>
          <p:cNvSpPr/>
          <p:nvPr/>
        </p:nvSpPr>
        <p:spPr>
          <a:xfrm>
            <a:off x="7513095" y="3028748"/>
            <a:ext cx="1904877" cy="11239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800" b="1" dirty="0">
                <a:latin typeface="Arial" panose="020B0604020202020204" pitchFamily="34" charset="0"/>
                <a:ea typeface="微软雅黑" panose="020B0503020204020204" charset="-122"/>
                <a:cs typeface="+mn-ea"/>
                <a:sym typeface="Arial" panose="020B0604020202020204" pitchFamily="34" charset="0"/>
              </a:rPr>
              <a:t>1980年</a:t>
            </a:r>
          </a:p>
          <a:p>
            <a:r>
              <a:rPr sz="3600" b="1" dirty="0">
                <a:latin typeface="Arial" panose="020B0604020202020204" pitchFamily="34" charset="0"/>
                <a:ea typeface="微软雅黑" panose="020B0503020204020204" charset="-122"/>
                <a:cs typeface="+mn-ea"/>
                <a:sym typeface="Arial" panose="020B0604020202020204" pitchFamily="34" charset="0"/>
              </a:rPr>
              <a:t>9月10日</a:t>
            </a:r>
          </a:p>
        </p:txBody>
      </p:sp>
      <p:sp>
        <p:nvSpPr>
          <p:cNvPr id="14" name="矩形 13"/>
          <p:cNvSpPr/>
          <p:nvPr/>
        </p:nvSpPr>
        <p:spPr>
          <a:xfrm>
            <a:off x="6321879" y="4277240"/>
            <a:ext cx="4429760" cy="2168525"/>
          </a:xfrm>
          <a:prstGeom prst="rect">
            <a:avLst/>
          </a:prstGeom>
          <a:noFill/>
        </p:spPr>
        <p:txBody>
          <a:bodyPr wrap="square">
            <a:spAutoFit/>
          </a:bodyPr>
          <a:lstStyle/>
          <a:p>
            <a:pPr algn="just" fontAlgn="base">
              <a:lnSpc>
                <a:spcPct val="125000"/>
              </a:lnSpc>
              <a:spcBef>
                <a:spcPct val="0"/>
              </a:spcBef>
              <a:spcAft>
                <a:spcPct val="0"/>
              </a:spcAft>
              <a:defRPr/>
            </a:pPr>
            <a:r>
              <a:rPr kern="0" dirty="0">
                <a:solidFill>
                  <a:schemeClr val="tx1">
                    <a:lumMod val="95000"/>
                    <a:lumOff val="5000"/>
                  </a:schemeClr>
                </a:solidFill>
                <a:cs typeface="+mn-ea"/>
                <a:sym typeface="+mn-lt"/>
              </a:rPr>
              <a:t>第五届全国人民代表大会第三次会议通过并公布了《中华人民共和国个人所得税法》。同年12月14日，经国务院批准，财政部公布了《个人所得税施行细则》，实行了仅对外籍个人征收的个人所得税。我国的个人所得税制度至此方始建立。</a:t>
            </a:r>
          </a:p>
        </p:txBody>
      </p:sp>
      <p:sp>
        <p:nvSpPr>
          <p:cNvPr id="12" name="等腰三角形 11">
            <a:extLst>
              <a:ext uri="{FF2B5EF4-FFF2-40B4-BE49-F238E27FC236}">
                <a16:creationId xmlns:a16="http://schemas.microsoft.com/office/drawing/2014/main" id="{79ABEB90-94A1-4DD6-ABFA-23B853B0BB2E}"/>
              </a:ext>
            </a:extLst>
          </p:cNvPr>
          <p:cNvSpPr/>
          <p:nvPr/>
        </p:nvSpPr>
        <p:spPr>
          <a:xfrm rot="5400000">
            <a:off x="8591455" y="278583"/>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
        <p:nvSpPr>
          <p:cNvPr id="13" name="文本框 12">
            <a:extLst>
              <a:ext uri="{FF2B5EF4-FFF2-40B4-BE49-F238E27FC236}">
                <a16:creationId xmlns:a16="http://schemas.microsoft.com/office/drawing/2014/main" id="{D384B752-6674-4D76-944C-DBC407104910}"/>
              </a:ext>
            </a:extLst>
          </p:cNvPr>
          <p:cNvSpPr txBox="1"/>
          <p:nvPr/>
        </p:nvSpPr>
        <p:spPr>
          <a:xfrm>
            <a:off x="3717153" y="180792"/>
            <a:ext cx="5013325" cy="553085"/>
          </a:xfrm>
          <a:prstGeom prst="rect">
            <a:avLst/>
          </a:prstGeom>
          <a:noFill/>
        </p:spPr>
        <p:txBody>
          <a:bodyPr wrap="square" rtlCol="0">
            <a:spAutoFit/>
          </a:bodyPr>
          <a:lstStyle/>
          <a:p>
            <a:pPr algn="dist"/>
            <a:r>
              <a:rPr lang="zh-CN" altLang="en-US" sz="3000" b="1" kern="1200" dirty="0">
                <a:solidFill>
                  <a:schemeClr val="bg1"/>
                </a:solidFill>
                <a:effectLst>
                  <a:outerShdw blurRad="38100" dist="38100" dir="2700000" algn="tl">
                    <a:srgbClr val="000000">
                      <a:alpha val="43137"/>
                    </a:srgbClr>
                  </a:outerShdw>
                </a:effectLst>
                <a:latin typeface="+mj-ea"/>
                <a:ea typeface="+mn-ea"/>
                <a:cs typeface="+mn-cs"/>
              </a:rPr>
              <a:t>中国个税改革（第七次）</a:t>
            </a:r>
          </a:p>
        </p:txBody>
      </p:sp>
      <p:sp>
        <p:nvSpPr>
          <p:cNvPr id="15" name="等腰三角形 14">
            <a:extLst>
              <a:ext uri="{FF2B5EF4-FFF2-40B4-BE49-F238E27FC236}">
                <a16:creationId xmlns:a16="http://schemas.microsoft.com/office/drawing/2014/main" id="{1E23CB38-CD3E-4F17-B114-03E536B83948}"/>
              </a:ext>
            </a:extLst>
          </p:cNvPr>
          <p:cNvSpPr/>
          <p:nvPr/>
        </p:nvSpPr>
        <p:spPr>
          <a:xfrm rot="16200000" flipH="1">
            <a:off x="3242849" y="289378"/>
            <a:ext cx="400050" cy="335915"/>
          </a:xfrm>
          <a:prstGeom prst="triangl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childTnLst>
                          </p:cTn>
                        </p:par>
                        <p:par>
                          <p:cTn id="14" fill="hold">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535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6350"/>
                            </p:stCondLst>
                            <p:childTnLst>
                              <p:par>
                                <p:cTn id="29" presetID="21"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par>
                          <p:cTn id="32" fill="hold">
                            <p:stCondLst>
                              <p:cond delay="835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935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10350"/>
                            </p:stCondLst>
                            <p:childTnLst>
                              <p:par>
                                <p:cTn id="45" presetID="21" presetClass="entr" presetSubtype="1"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childTnLst>
                          </p:cTn>
                        </p:par>
                        <p:par>
                          <p:cTn id="48" fill="hold">
                            <p:stCondLst>
                              <p:cond delay="12350"/>
                            </p:stCondLst>
                            <p:childTnLst>
                              <p:par>
                                <p:cTn id="49" presetID="42"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1335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0-#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5" grpId="0"/>
      <p:bldP spid="7" grpId="0" bldLvl="0" animBg="1"/>
      <p:bldP spid="10" grpId="0"/>
      <p:bldP spid="6" grpId="0" bldLvl="0" animBg="1"/>
      <p:bldP spid="8" grpId="0" bldLvl="0" animBg="1"/>
      <p:bldP spid="14" grpId="0"/>
      <p:bldP spid="12" grpId="0" bldLvl="0" animBg="1"/>
      <p:bldP spid="13" grpId="0"/>
      <p:bldP spid="1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新个人所得税改革政策解读税务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1"/>
</p:tagLst>
</file>

<file path=ppt/tags/tag11.xml><?xml version="1.0" encoding="utf-8"?>
<p:tagLst xmlns:a="http://schemas.openxmlformats.org/drawingml/2006/main" xmlns:r="http://schemas.openxmlformats.org/officeDocument/2006/relationships" xmlns:p="http://schemas.openxmlformats.org/presentationml/2006/main">
  <p:tag name="PA" val="v5.1.1"/>
</p:tagLst>
</file>

<file path=ppt/tags/tag12.xml><?xml version="1.0" encoding="utf-8"?>
<p:tagLst xmlns:a="http://schemas.openxmlformats.org/drawingml/2006/main" xmlns:r="http://schemas.openxmlformats.org/officeDocument/2006/relationships" xmlns:p="http://schemas.openxmlformats.org/presentationml/2006/main">
  <p:tag name="PA" val="v5.1.1"/>
  <p:tag name="RESOURCELIBID_ANIM" val="432"/>
</p:tagLst>
</file>

<file path=ppt/tags/tag13.xml><?xml version="1.0" encoding="utf-8"?>
<p:tagLst xmlns:a="http://schemas.openxmlformats.org/drawingml/2006/main" xmlns:r="http://schemas.openxmlformats.org/officeDocument/2006/relationships" xmlns:p="http://schemas.openxmlformats.org/presentationml/2006/main">
  <p:tag name="PA" val="v5.1.1"/>
  <p:tag name="RESOURCELIBID_ANIM" val="430"/>
</p:tagLst>
</file>

<file path=ppt/tags/tag14.xml><?xml version="1.0" encoding="utf-8"?>
<p:tagLst xmlns:a="http://schemas.openxmlformats.org/drawingml/2006/main" xmlns:r="http://schemas.openxmlformats.org/officeDocument/2006/relationships" xmlns:p="http://schemas.openxmlformats.org/presentationml/2006/main">
  <p:tag name="PA" val="v5.1.1"/>
</p:tagLst>
</file>

<file path=ppt/tags/tag15.xml><?xml version="1.0" encoding="utf-8"?>
<p:tagLst xmlns:a="http://schemas.openxmlformats.org/drawingml/2006/main" xmlns:r="http://schemas.openxmlformats.org/officeDocument/2006/relationships" xmlns:p="http://schemas.openxmlformats.org/presentationml/2006/main">
  <p:tag name="PA" val="v5.1.1"/>
</p:tagLst>
</file>

<file path=ppt/tags/tag16.xml><?xml version="1.0" encoding="utf-8"?>
<p:tagLst xmlns:a="http://schemas.openxmlformats.org/drawingml/2006/main" xmlns:r="http://schemas.openxmlformats.org/officeDocument/2006/relationships" xmlns:p="http://schemas.openxmlformats.org/presentationml/2006/main">
  <p:tag name="PA" val="v5.1.1"/>
</p:tagLst>
</file>

<file path=ppt/tags/tag17.xml><?xml version="1.0" encoding="utf-8"?>
<p:tagLst xmlns:a="http://schemas.openxmlformats.org/drawingml/2006/main" xmlns:r="http://schemas.openxmlformats.org/officeDocument/2006/relationships" xmlns:p="http://schemas.openxmlformats.org/presentationml/2006/main">
  <p:tag name="PA" val="v5.1.1"/>
  <p:tag name="RESOURCELIBID_ANIM" val="432"/>
</p:tagLst>
</file>

<file path=ppt/tags/tag18.xml><?xml version="1.0" encoding="utf-8"?>
<p:tagLst xmlns:a="http://schemas.openxmlformats.org/drawingml/2006/main" xmlns:r="http://schemas.openxmlformats.org/officeDocument/2006/relationships" xmlns:p="http://schemas.openxmlformats.org/presentationml/2006/main">
  <p:tag name="PA" val="v5.1.1"/>
  <p:tag name="RESOURCELIBID_ANIM" val="430"/>
</p:tagLst>
</file>

<file path=ppt/tags/tag19.xml><?xml version="1.0" encoding="utf-8"?>
<p:tagLst xmlns:a="http://schemas.openxmlformats.org/drawingml/2006/main" xmlns:r="http://schemas.openxmlformats.org/officeDocument/2006/relationships" xmlns:p="http://schemas.openxmlformats.org/presentationml/2006/main">
  <p:tag name="PA" val="v5.1.1"/>
</p:tagLst>
</file>

<file path=ppt/tags/tag2.xml><?xml version="1.0" encoding="utf-8"?>
<p:tagLst xmlns:a="http://schemas.openxmlformats.org/drawingml/2006/main" xmlns:r="http://schemas.openxmlformats.org/officeDocument/2006/relationships" xmlns:p="http://schemas.openxmlformats.org/presentationml/2006/main">
  <p:tag name="PA" val="v5.1.1"/>
  <p:tag name="RESOURCELIBID_ANIM" val="432"/>
</p:tagLst>
</file>

<file path=ppt/tags/tag20.xml><?xml version="1.0" encoding="utf-8"?>
<p:tagLst xmlns:a="http://schemas.openxmlformats.org/drawingml/2006/main" xmlns:r="http://schemas.openxmlformats.org/officeDocument/2006/relationships" xmlns:p="http://schemas.openxmlformats.org/presentationml/2006/main">
  <p:tag name="PA" val="v5.1.1"/>
</p:tagLst>
</file>

<file path=ppt/tags/tag21.xml><?xml version="1.0" encoding="utf-8"?>
<p:tagLst xmlns:a="http://schemas.openxmlformats.org/drawingml/2006/main" xmlns:r="http://schemas.openxmlformats.org/officeDocument/2006/relationships" xmlns:p="http://schemas.openxmlformats.org/presentationml/2006/main">
  <p:tag name="PA" val="v5.1.1"/>
</p:tagLst>
</file>

<file path=ppt/tags/tag3.xml><?xml version="1.0" encoding="utf-8"?>
<p:tagLst xmlns:a="http://schemas.openxmlformats.org/drawingml/2006/main" xmlns:r="http://schemas.openxmlformats.org/officeDocument/2006/relationships" xmlns:p="http://schemas.openxmlformats.org/presentationml/2006/main">
  <p:tag name="PA" val="v5.1.1"/>
  <p:tag name="RESOURCELIBID_ANIM" val="430"/>
</p:tagLst>
</file>

<file path=ppt/tags/tag4.xml><?xml version="1.0" encoding="utf-8"?>
<p:tagLst xmlns:a="http://schemas.openxmlformats.org/drawingml/2006/main" xmlns:r="http://schemas.openxmlformats.org/officeDocument/2006/relationships" xmlns:p="http://schemas.openxmlformats.org/presentationml/2006/main">
  <p:tag name="PA" val="v5.1.1"/>
</p:tagLst>
</file>

<file path=ppt/tags/tag5.xml><?xml version="1.0" encoding="utf-8"?>
<p:tagLst xmlns:a="http://schemas.openxmlformats.org/drawingml/2006/main" xmlns:r="http://schemas.openxmlformats.org/officeDocument/2006/relationships" xmlns:p="http://schemas.openxmlformats.org/presentationml/2006/main">
  <p:tag name="PA" val="v5.1.1"/>
</p:tagLst>
</file>

<file path=ppt/tags/tag6.xml><?xml version="1.0" encoding="utf-8"?>
<p:tagLst xmlns:a="http://schemas.openxmlformats.org/drawingml/2006/main" xmlns:r="http://schemas.openxmlformats.org/officeDocument/2006/relationships" xmlns:p="http://schemas.openxmlformats.org/presentationml/2006/main">
  <p:tag name="PA" val="v5.1.1"/>
</p:tagLst>
</file>

<file path=ppt/tags/tag7.xml><?xml version="1.0" encoding="utf-8"?>
<p:tagLst xmlns:a="http://schemas.openxmlformats.org/drawingml/2006/main" xmlns:r="http://schemas.openxmlformats.org/officeDocument/2006/relationships" xmlns:p="http://schemas.openxmlformats.org/presentationml/2006/main">
  <p:tag name="PA" val="v5.1.1"/>
  <p:tag name="RESOURCELIBID_ANIM" val="432"/>
</p:tagLst>
</file>

<file path=ppt/tags/tag8.xml><?xml version="1.0" encoding="utf-8"?>
<p:tagLst xmlns:a="http://schemas.openxmlformats.org/drawingml/2006/main" xmlns:r="http://schemas.openxmlformats.org/officeDocument/2006/relationships" xmlns:p="http://schemas.openxmlformats.org/presentationml/2006/main">
  <p:tag name="PA" val="v5.1.1"/>
  <p:tag name="RESOURCELIBID_ANIM" val="430"/>
</p:tagLst>
</file>

<file path=ppt/tags/tag9.xml><?xml version="1.0" encoding="utf-8"?>
<p:tagLst xmlns:a="http://schemas.openxmlformats.org/drawingml/2006/main" xmlns:r="http://schemas.openxmlformats.org/officeDocument/2006/relationships" xmlns:p="http://schemas.openxmlformats.org/presentationml/2006/main">
  <p:tag name="PA" val="v5.1.1"/>
</p:tagLst>
</file>

<file path=ppt/theme/theme1.xml><?xml version="1.0" encoding="utf-8"?>
<a:theme xmlns:a="http://schemas.openxmlformats.org/drawingml/2006/main" name="pp">
  <a:themeElements>
    <a:clrScheme name="自定义 1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4605</Words>
  <Application>Microsoft Office PowerPoint</Application>
  <PresentationFormat>宽屏</PresentationFormat>
  <Paragraphs>266</Paragraphs>
  <Slides>36</Slides>
  <Notes>36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Agency FB</vt:lpstr>
      <vt:lpstr>等线</vt:lpstr>
      <vt:lpstr>思源黑体 Bold</vt:lpstr>
      <vt:lpstr>宋体</vt:lpstr>
      <vt:lpstr>微软雅黑</vt:lpstr>
      <vt:lpstr>Arial</vt:lpstr>
      <vt:lpstr>Calibri</vt:lpstr>
      <vt:lpstr>Impact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新个人所得税改革政策解读税务PPT模板</dc:title>
  <cp:lastModifiedBy>HudunSoft</cp:lastModifiedBy>
  <cp:revision>1</cp:revision>
  <dcterms:created xsi:type="dcterms:W3CDTF">2017-03-04T06:55:00Z</dcterms:created>
  <dcterms:modified xsi:type="dcterms:W3CDTF">2019-03-12T01:45:05Z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